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9" r:id="rId3"/>
    <p:sldId id="570" r:id="rId4"/>
    <p:sldId id="326" r:id="rId5"/>
    <p:sldId id="328" r:id="rId6"/>
    <p:sldId id="308" r:id="rId7"/>
    <p:sldId id="312" r:id="rId8"/>
    <p:sldId id="314" r:id="rId9"/>
    <p:sldId id="330" r:id="rId10"/>
    <p:sldId id="329" r:id="rId11"/>
    <p:sldId id="488" r:id="rId12"/>
    <p:sldId id="450" r:id="rId13"/>
    <p:sldId id="489" r:id="rId14"/>
    <p:sldId id="283" r:id="rId15"/>
    <p:sldId id="491" r:id="rId16"/>
    <p:sldId id="331" r:id="rId17"/>
    <p:sldId id="603" r:id="rId18"/>
    <p:sldId id="604" r:id="rId19"/>
    <p:sldId id="605" r:id="rId20"/>
    <p:sldId id="606" r:id="rId21"/>
    <p:sldId id="607" r:id="rId22"/>
    <p:sldId id="259" r:id="rId23"/>
    <p:sldId id="260" r:id="rId24"/>
    <p:sldId id="294" r:id="rId25"/>
    <p:sldId id="261" r:id="rId26"/>
    <p:sldId id="295" r:id="rId27"/>
    <p:sldId id="262" r:id="rId28"/>
    <p:sldId id="497" r:id="rId29"/>
    <p:sldId id="498" r:id="rId30"/>
    <p:sldId id="499" r:id="rId31"/>
    <p:sldId id="500" r:id="rId32"/>
    <p:sldId id="495" r:id="rId33"/>
    <p:sldId id="602" r:id="rId34"/>
    <p:sldId id="496" r:id="rId35"/>
    <p:sldId id="339" r:id="rId36"/>
    <p:sldId id="340" r:id="rId37"/>
    <p:sldId id="341" r:id="rId38"/>
    <p:sldId id="342" r:id="rId39"/>
    <p:sldId id="343" r:id="rId40"/>
    <p:sldId id="501" r:id="rId41"/>
    <p:sldId id="344" r:id="rId42"/>
    <p:sldId id="368" r:id="rId43"/>
    <p:sldId id="367" r:id="rId44"/>
    <p:sldId id="346" r:id="rId45"/>
    <p:sldId id="347" r:id="rId46"/>
    <p:sldId id="370" r:id="rId47"/>
    <p:sldId id="348" r:id="rId48"/>
    <p:sldId id="350" r:id="rId49"/>
    <p:sldId id="351" r:id="rId50"/>
    <p:sldId id="597" r:id="rId51"/>
    <p:sldId id="371" r:id="rId52"/>
    <p:sldId id="358" r:id="rId53"/>
    <p:sldId id="374" r:id="rId54"/>
    <p:sldId id="362" r:id="rId55"/>
    <p:sldId id="373" r:id="rId56"/>
    <p:sldId id="363" r:id="rId57"/>
    <p:sldId id="377" r:id="rId58"/>
    <p:sldId id="378" r:id="rId59"/>
    <p:sldId id="379" r:id="rId60"/>
    <p:sldId id="380" r:id="rId61"/>
    <p:sldId id="383" r:id="rId62"/>
    <p:sldId id="384" r:id="rId63"/>
    <p:sldId id="396" r:id="rId64"/>
    <p:sldId id="397" r:id="rId65"/>
    <p:sldId id="479" r:id="rId66"/>
    <p:sldId id="403" r:id="rId67"/>
    <p:sldId id="451" r:id="rId68"/>
    <p:sldId id="452" r:id="rId69"/>
    <p:sldId id="455" r:id="rId70"/>
    <p:sldId id="456" r:id="rId71"/>
    <p:sldId id="457" r:id="rId72"/>
    <p:sldId id="398" r:id="rId73"/>
    <p:sldId id="458" r:id="rId74"/>
    <p:sldId id="460" r:id="rId75"/>
    <p:sldId id="461" r:id="rId76"/>
    <p:sldId id="462" r:id="rId77"/>
    <p:sldId id="463" r:id="rId78"/>
    <p:sldId id="464" r:id="rId79"/>
    <p:sldId id="466" r:id="rId80"/>
    <p:sldId id="480" r:id="rId81"/>
    <p:sldId id="584" r:id="rId82"/>
    <p:sldId id="568" r:id="rId83"/>
    <p:sldId id="582" r:id="rId84"/>
    <p:sldId id="558" r:id="rId85"/>
    <p:sldId id="569" r:id="rId86"/>
    <p:sldId id="561" r:id="rId87"/>
    <p:sldId id="562" r:id="rId88"/>
    <p:sldId id="595" r:id="rId89"/>
    <p:sldId id="585" r:id="rId90"/>
    <p:sldId id="586" r:id="rId91"/>
    <p:sldId id="563" r:id="rId92"/>
    <p:sldId id="564" r:id="rId93"/>
    <p:sldId id="600" r:id="rId94"/>
    <p:sldId id="601" r:id="rId95"/>
    <p:sldId id="504" r:id="rId96"/>
    <p:sldId id="506" r:id="rId97"/>
    <p:sldId id="509" r:id="rId98"/>
    <p:sldId id="512" r:id="rId99"/>
    <p:sldId id="513" r:id="rId100"/>
    <p:sldId id="517" r:id="rId101"/>
    <p:sldId id="518" r:id="rId102"/>
    <p:sldId id="519" r:id="rId103"/>
    <p:sldId id="520" r:id="rId104"/>
    <p:sldId id="521" r:id="rId105"/>
    <p:sldId id="538" r:id="rId106"/>
    <p:sldId id="539" r:id="rId107"/>
    <p:sldId id="541" r:id="rId108"/>
    <p:sldId id="528" r:id="rId109"/>
    <p:sldId id="542" r:id="rId110"/>
    <p:sldId id="530" r:id="rId111"/>
    <p:sldId id="596" r:id="rId112"/>
    <p:sldId id="534" r:id="rId113"/>
    <p:sldId id="556" r:id="rId114"/>
    <p:sldId id="557" r:id="rId115"/>
    <p:sldId id="598" r:id="rId116"/>
    <p:sldId id="608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if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DDBCE-703A-49EC-BE06-CA9A7B3C3AE2}" type="datetimeFigureOut">
              <a:rPr lang="en-IN" smtClean="0"/>
              <a:pPr/>
              <a:t>16-02-2016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EA25-C731-447B-B48F-32E0B4087A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Nuclear imaging – Basics</a:t>
            </a:r>
            <a:br>
              <a:rPr lang="en-US" sz="4000" b="1" dirty="0" smtClean="0"/>
            </a:br>
            <a:r>
              <a:rPr lang="en-US" sz="4000" b="1" dirty="0" smtClean="0"/>
              <a:t>&amp; Role in CAD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Basic properties of myocardial perfusion agents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/>
              <a:t>The ideal perfusion agent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High first pass myocardial extraction</a:t>
            </a:r>
          </a:p>
          <a:p>
            <a:endParaRPr lang="en-IN" sz="1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Linear relationship </a:t>
            </a:r>
            <a:r>
              <a:rPr lang="en-IN" sz="2000" dirty="0" smtClean="0"/>
              <a:t>between uptake and flow</a:t>
            </a:r>
          </a:p>
          <a:p>
            <a:endParaRPr lang="en-IN" sz="1000" dirty="0" smtClean="0"/>
          </a:p>
          <a:p>
            <a:r>
              <a:rPr lang="en-IN" sz="2000" dirty="0" smtClean="0"/>
              <a:t>Uptake </a:t>
            </a:r>
            <a:r>
              <a:rPr lang="en-IN" sz="2000" dirty="0" smtClean="0">
                <a:solidFill>
                  <a:schemeClr val="tx2"/>
                </a:solidFill>
              </a:rPr>
              <a:t>independent of metabolic state</a:t>
            </a:r>
          </a:p>
          <a:p>
            <a:endParaRPr lang="en-IN" sz="1000" dirty="0" smtClean="0">
              <a:solidFill>
                <a:schemeClr val="tx2"/>
              </a:solidFill>
            </a:endParaRPr>
          </a:p>
          <a:p>
            <a:r>
              <a:rPr lang="en-IN" sz="2000" dirty="0" smtClean="0">
                <a:solidFill>
                  <a:schemeClr val="tx2"/>
                </a:solidFill>
              </a:rPr>
              <a:t>Stable distribution </a:t>
            </a:r>
            <a:r>
              <a:rPr lang="en-IN" sz="2000" dirty="0" smtClean="0"/>
              <a:t>during imaging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smtClean="0"/>
              <a:t>Pharmacologic Stress Testing for Detection of CAD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r>
              <a:rPr lang="en-IN" sz="2000" b="1" dirty="0" smtClean="0"/>
              <a:t>Vasodilator stress </a:t>
            </a:r>
            <a:r>
              <a:rPr lang="en-IN" sz="2000" dirty="0" smtClean="0"/>
              <a:t>(more powerful </a:t>
            </a:r>
            <a:r>
              <a:rPr lang="en-IN" sz="2000" dirty="0" err="1" smtClean="0"/>
              <a:t>hyperemic</a:t>
            </a:r>
            <a:r>
              <a:rPr lang="en-IN" sz="2000" dirty="0" smtClean="0"/>
              <a:t> stress response)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No improved sensitivity</a:t>
            </a:r>
            <a:r>
              <a:rPr lang="en-IN" sz="2000" dirty="0" smtClean="0"/>
              <a:t> to detect CAD</a:t>
            </a:r>
          </a:p>
          <a:p>
            <a:pPr lvl="1"/>
            <a:r>
              <a:rPr lang="en-IN" sz="2000" dirty="0" smtClean="0"/>
              <a:t>Because of the </a:t>
            </a:r>
            <a:r>
              <a:rPr lang="en-IN" sz="2000" dirty="0" smtClean="0">
                <a:solidFill>
                  <a:schemeClr val="tx2"/>
                </a:solidFill>
              </a:rPr>
              <a:t>“roll-off” property </a:t>
            </a:r>
            <a:r>
              <a:rPr lang="en-IN" sz="2000" dirty="0" smtClean="0"/>
              <a:t>of the common perfusion tracers </a:t>
            </a:r>
            <a:r>
              <a:rPr lang="en-IN" sz="1800" dirty="0" smtClean="0"/>
              <a:t>(diffusion limitation at high flow levels)</a:t>
            </a:r>
            <a:endParaRPr lang="en-IN" sz="2000" dirty="0" smtClean="0"/>
          </a:p>
          <a:p>
            <a:endParaRPr lang="en-IN" sz="1000" dirty="0" smtClean="0"/>
          </a:p>
          <a:p>
            <a:r>
              <a:rPr lang="en-IN" sz="2000" dirty="0" smtClean="0"/>
              <a:t>2003 ACC/AHA/ASNC Radionuclide Imaging Guidelines</a:t>
            </a:r>
          </a:p>
          <a:p>
            <a:pPr lvl="1"/>
            <a:r>
              <a:rPr lang="en-IN" sz="2000" dirty="0" smtClean="0"/>
              <a:t>Pooled analysis of 2465 catheterized patients in 17 studies</a:t>
            </a:r>
          </a:p>
          <a:p>
            <a:pPr lvl="1"/>
            <a:r>
              <a:rPr lang="en-IN" sz="2000" dirty="0" smtClean="0"/>
              <a:t>Sensitivity of 89% and specificity of 75% </a:t>
            </a:r>
            <a:r>
              <a:rPr lang="en-IN" sz="1800" dirty="0" smtClean="0"/>
              <a:t>(similar to exercise SPECT MPI)</a:t>
            </a:r>
          </a:p>
          <a:p>
            <a:pPr lvl="1"/>
            <a:endParaRPr lang="en-IN" sz="1000" dirty="0" smtClean="0"/>
          </a:p>
          <a:p>
            <a:r>
              <a:rPr lang="en-IN" sz="2000" b="1" dirty="0" err="1" smtClean="0"/>
              <a:t>Dobutamine</a:t>
            </a:r>
            <a:r>
              <a:rPr lang="en-IN" sz="2000" b="1" dirty="0" smtClean="0"/>
              <a:t> stress imaging</a:t>
            </a:r>
          </a:p>
          <a:p>
            <a:pPr lvl="1"/>
            <a:r>
              <a:rPr lang="en-IN" sz="2000" dirty="0" smtClean="0"/>
              <a:t>Diagnostic ability : Similar to  other pharmacologic and exercise stress</a:t>
            </a:r>
          </a:p>
          <a:p>
            <a:pPr lvl="1"/>
            <a:r>
              <a:rPr lang="en-IN" sz="2000" dirty="0" smtClean="0"/>
              <a:t>Recommended only when other agents are contraindicated</a:t>
            </a:r>
          </a:p>
          <a:p>
            <a:pPr lvl="2"/>
            <a:r>
              <a:rPr lang="en-IN" sz="2000" dirty="0" smtClean="0"/>
              <a:t>Maximal coronary flow reserve is not achieved  often </a:t>
            </a:r>
          </a:p>
          <a:p>
            <a:pPr lvl="2"/>
            <a:r>
              <a:rPr lang="en-IN" sz="2000" dirty="0" smtClean="0"/>
              <a:t>Substantial  side effects 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en-IN" sz="2800" dirty="0" smtClean="0"/>
              <a:t>Effect of </a:t>
            </a:r>
            <a:r>
              <a:rPr lang="en-IN" sz="2800" dirty="0" err="1" smtClean="0"/>
              <a:t>Submaximal</a:t>
            </a:r>
            <a:r>
              <a:rPr lang="en-IN" sz="2800" dirty="0" smtClean="0"/>
              <a:t> Exercise Performance on CAD Detection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In exercise ECG testing, sensitivity falls significantly if &gt;85% of maximum predicted HR for age is not achieved </a:t>
            </a:r>
          </a:p>
          <a:p>
            <a:endParaRPr lang="en-IN" sz="2000" dirty="0" smtClean="0"/>
          </a:p>
          <a:p>
            <a:r>
              <a:rPr lang="en-IN" sz="2000" dirty="0" smtClean="0"/>
              <a:t>Perfusion heterogeneity usually develops at a lower degree of supply-demand mismatch than ECG changes </a:t>
            </a:r>
          </a:p>
          <a:p>
            <a:pPr lvl="1"/>
            <a:r>
              <a:rPr lang="en-IN" sz="2000" dirty="0" smtClean="0"/>
              <a:t>Sensitivity of MPI is maintained at somewhat lower workloads 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No difference in sensitivity between the maximal and the </a:t>
            </a:r>
            <a:r>
              <a:rPr lang="en-IN" sz="2000" dirty="0" err="1" smtClean="0"/>
              <a:t>submaximal</a:t>
            </a:r>
            <a:r>
              <a:rPr lang="en-IN" sz="2000" dirty="0" smtClean="0"/>
              <a:t> tests</a:t>
            </a:r>
          </a:p>
          <a:p>
            <a:endParaRPr lang="en-IN" sz="2000" dirty="0" smtClean="0"/>
          </a:p>
          <a:p>
            <a:r>
              <a:rPr lang="en-IN" sz="2000" dirty="0" smtClean="0"/>
              <a:t>The extent and severity of reversible perfusion defects are diminished at </a:t>
            </a:r>
            <a:r>
              <a:rPr lang="en-IN" sz="2000" dirty="0" err="1" smtClean="0"/>
              <a:t>submaximal</a:t>
            </a:r>
            <a:r>
              <a:rPr lang="en-IN" sz="2000" dirty="0" smtClean="0"/>
              <a:t> workloads, which may affect the prognostic value of the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smtClean="0"/>
              <a:t>Detecting and Defining the Extent of CAD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To formulate a management strategy </a:t>
            </a:r>
            <a:r>
              <a:rPr lang="en-IN" sz="2000" dirty="0" smtClean="0">
                <a:sym typeface="Wingdings" pitchFamily="2" charset="2"/>
              </a:rPr>
              <a:t> E</a:t>
            </a:r>
            <a:r>
              <a:rPr lang="en-IN" sz="2000" dirty="0" smtClean="0"/>
              <a:t>xtent of disease &gt;&gt; presence or absence of disease </a:t>
            </a:r>
          </a:p>
          <a:p>
            <a:endParaRPr lang="en-IN" sz="1600" dirty="0" smtClean="0"/>
          </a:p>
          <a:p>
            <a:r>
              <a:rPr lang="en-IN" sz="2000" dirty="0" smtClean="0"/>
              <a:t>SPECT MPI is limited by the relative nature of the perfusion information</a:t>
            </a:r>
          </a:p>
          <a:p>
            <a:endParaRPr lang="en-IN" sz="1600" dirty="0" smtClean="0"/>
          </a:p>
          <a:p>
            <a:r>
              <a:rPr lang="en-IN" sz="2000" smtClean="0"/>
              <a:t>In </a:t>
            </a:r>
            <a:r>
              <a:rPr lang="en-IN" sz="2000" dirty="0" smtClean="0"/>
              <a:t>TVD with balanced ischemia, the least </a:t>
            </a:r>
            <a:r>
              <a:rPr lang="en-IN" sz="2000" dirty="0" err="1" smtClean="0"/>
              <a:t>hypoperfused</a:t>
            </a:r>
            <a:r>
              <a:rPr lang="en-IN" sz="2000" dirty="0" smtClean="0"/>
              <a:t> area appears normal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true extent of CAD may be underestimated </a:t>
            </a:r>
          </a:p>
          <a:p>
            <a:endParaRPr lang="en-IN" sz="2000" dirty="0" smtClean="0"/>
          </a:p>
          <a:p>
            <a:r>
              <a:rPr lang="en-IN" sz="2000" dirty="0" smtClean="0"/>
              <a:t>Gated SPECT allows  improved sensitivity (85% to 91%)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1900" dirty="0" smtClean="0"/>
              <a:t>	</a:t>
            </a:r>
            <a:r>
              <a:rPr lang="en-IN" sz="1600" dirty="0" err="1" smtClean="0"/>
              <a:t>Sharir</a:t>
            </a:r>
            <a:r>
              <a:rPr lang="en-IN" sz="1600" dirty="0" smtClean="0"/>
              <a:t> T, </a:t>
            </a:r>
            <a:r>
              <a:rPr lang="en-IN" sz="1600" dirty="0" err="1" smtClean="0"/>
              <a:t>Bacher-Stier</a:t>
            </a:r>
            <a:r>
              <a:rPr lang="en-IN" sz="1600" dirty="0" smtClean="0"/>
              <a:t> C, </a:t>
            </a:r>
            <a:r>
              <a:rPr lang="en-IN" sz="1600" dirty="0" err="1" smtClean="0"/>
              <a:t>Dhar</a:t>
            </a:r>
            <a:r>
              <a:rPr lang="en-IN" sz="1600" dirty="0" smtClean="0"/>
              <a:t> S, et al: Identification of severe and extensive CAD by </a:t>
            </a:r>
            <a:r>
              <a:rPr lang="en-IN" sz="1600" dirty="0" err="1" smtClean="0"/>
              <a:t>postexercise</a:t>
            </a:r>
            <a:r>
              <a:rPr lang="en-IN" sz="1600" dirty="0" smtClean="0"/>
              <a:t> regional wall motion abnormalities in Tc-99m </a:t>
            </a:r>
            <a:r>
              <a:rPr lang="en-IN" sz="1600" dirty="0" err="1" smtClean="0"/>
              <a:t>sestamibi</a:t>
            </a:r>
            <a:r>
              <a:rPr lang="en-IN" sz="1600" dirty="0" smtClean="0"/>
              <a:t> gated  SPECT. </a:t>
            </a:r>
            <a:r>
              <a:rPr lang="en-IN" sz="1600" i="1" dirty="0" smtClean="0"/>
              <a:t>Am J </a:t>
            </a:r>
            <a:r>
              <a:rPr lang="en-IN" sz="1600" i="1" dirty="0" err="1" smtClean="0"/>
              <a:t>Cardiol</a:t>
            </a:r>
            <a:r>
              <a:rPr lang="en-IN" sz="1600" i="1" dirty="0" smtClean="0"/>
              <a:t> 2000</a:t>
            </a:r>
            <a:endParaRPr lang="en-IN" sz="19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pPr>
              <a:buNone/>
            </a:pPr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IN" sz="2800" dirty="0" smtClean="0"/>
              <a:t>Detection of CAD in Women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The detection of CAD by exercise ECG testing is problematic in women</a:t>
            </a:r>
          </a:p>
          <a:p>
            <a:endParaRPr lang="en-IN" sz="2000" dirty="0" smtClean="0"/>
          </a:p>
          <a:p>
            <a:r>
              <a:rPr lang="en-IN" sz="2000" dirty="0" smtClean="0"/>
              <a:t>201Tl 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limited by problems associated with breast attenuation</a:t>
            </a:r>
          </a:p>
          <a:p>
            <a:endParaRPr lang="en-IN" sz="2000" dirty="0" smtClean="0"/>
          </a:p>
          <a:p>
            <a:r>
              <a:rPr lang="en-IN" sz="2000" dirty="0" smtClean="0"/>
              <a:t>With the incorporation of gated SPECT </a:t>
            </a:r>
            <a:r>
              <a:rPr lang="en-IN" sz="2000" dirty="0" err="1" smtClean="0"/>
              <a:t>sestamibi</a:t>
            </a:r>
            <a:r>
              <a:rPr lang="en-IN" sz="2000" dirty="0" smtClean="0"/>
              <a:t> imaging, specificity - 92% (67% with 201Tl)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	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Imaging in Patients with Established CAD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Clinical questions may remain after angiography regarding the “physiologic significance” of </a:t>
            </a:r>
            <a:r>
              <a:rPr lang="en-IN" sz="2000" dirty="0" err="1" smtClean="0"/>
              <a:t>stenoses</a:t>
            </a:r>
            <a:r>
              <a:rPr lang="en-IN" sz="2000" dirty="0" smtClean="0"/>
              <a:t> </a:t>
            </a:r>
          </a:p>
          <a:p>
            <a:endParaRPr lang="en-IN" sz="2000" dirty="0" smtClean="0"/>
          </a:p>
          <a:p>
            <a:r>
              <a:rPr lang="en-IN" sz="2000" dirty="0" smtClean="0"/>
              <a:t>SPECT MPI can identify the “culprit” ischemic lesion</a:t>
            </a:r>
          </a:p>
          <a:p>
            <a:endParaRPr lang="en-IN" sz="2000" dirty="0" smtClean="0"/>
          </a:p>
          <a:p>
            <a:r>
              <a:rPr lang="en-IN" sz="2000" dirty="0" smtClean="0"/>
              <a:t>The results of stress-rest SPECT MPI correlate generally with invasive measures of coronary flow reserve </a:t>
            </a:r>
          </a:p>
          <a:p>
            <a:endParaRPr lang="en-IN" sz="2000" dirty="0" smtClean="0"/>
          </a:p>
          <a:p>
            <a:r>
              <a:rPr lang="en-IN" sz="2000" dirty="0" smtClean="0"/>
              <a:t>Successful PCI 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Improvement of SPECT evidence of ischemia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Imaging After CABG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Autofit/>
          </a:bodyPr>
          <a:lstStyle/>
          <a:p>
            <a:r>
              <a:rPr lang="en-IN" sz="2000" dirty="0" smtClean="0"/>
              <a:t>Recurrent symptoms post CABG: SPECT MPI accurately detects graft </a:t>
            </a:r>
            <a:r>
              <a:rPr lang="en-IN" sz="2000" dirty="0" err="1" smtClean="0"/>
              <a:t>stenoses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Routine assessment for ischemia in an asymptomatic patient is not recommended (outcome risk is low in the early years after CABG)</a:t>
            </a:r>
          </a:p>
          <a:p>
            <a:endParaRPr lang="en-IN" sz="2000" dirty="0" smtClean="0"/>
          </a:p>
          <a:p>
            <a:r>
              <a:rPr lang="en-IN" sz="2000" dirty="0" smtClean="0"/>
              <a:t>900 asymptomatic patients post CABG </a:t>
            </a:r>
          </a:p>
          <a:p>
            <a:pPr lvl="1"/>
            <a:r>
              <a:rPr lang="en-IN" sz="2000" dirty="0" smtClean="0"/>
              <a:t>Defects were common with SPECT MPI</a:t>
            </a:r>
          </a:p>
          <a:p>
            <a:pPr lvl="1"/>
            <a:r>
              <a:rPr lang="en-IN" sz="2000" dirty="0" smtClean="0"/>
              <a:t>Associated with significantly increased relative risk of death or major events</a:t>
            </a:r>
          </a:p>
          <a:p>
            <a:pPr lvl="1"/>
            <a:endParaRPr lang="en-IN" sz="2000" dirty="0" smtClean="0"/>
          </a:p>
          <a:p>
            <a:pPr>
              <a:buNone/>
            </a:pPr>
            <a:r>
              <a:rPr lang="en-IN" sz="1600" dirty="0" smtClean="0"/>
              <a:t>	</a:t>
            </a:r>
            <a:r>
              <a:rPr lang="en-IN" sz="1600" dirty="0" err="1" smtClean="0"/>
              <a:t>Ficaro</a:t>
            </a:r>
            <a:r>
              <a:rPr lang="en-IN" sz="1600" dirty="0" smtClean="0"/>
              <a:t> EP American Society of Nuclear Cardiology: </a:t>
            </a:r>
            <a:r>
              <a:rPr lang="en-IN" sz="1600" i="1" dirty="0" smtClean="0"/>
              <a:t>Imaging Guidelines for Nuclear Cardiology Procedures</a:t>
            </a:r>
            <a:endParaRPr lang="en-IN" sz="16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dirty="0" smtClean="0"/>
              <a:t>In symptomatic post-CABG patients : Helps to guide the need for  intervention </a:t>
            </a:r>
          </a:p>
          <a:p>
            <a:endParaRPr lang="en-IN" sz="2000" dirty="0" smtClean="0"/>
          </a:p>
          <a:p>
            <a:r>
              <a:rPr lang="en-IN" sz="2000" dirty="0" smtClean="0"/>
              <a:t>In asymptomatic patients</a:t>
            </a:r>
          </a:p>
          <a:p>
            <a:pPr lvl="1"/>
            <a:r>
              <a:rPr lang="en-IN" sz="2000" dirty="0" smtClean="0"/>
              <a:t>Implications for clinical decision making are less clear</a:t>
            </a:r>
          </a:p>
          <a:p>
            <a:pPr lvl="1"/>
            <a:r>
              <a:rPr lang="en-IN" sz="2000" dirty="0" smtClean="0"/>
              <a:t>Extent of  SPECT abnormality is important</a:t>
            </a:r>
          </a:p>
          <a:p>
            <a:pPr lvl="1"/>
            <a:r>
              <a:rPr lang="en-IN" sz="2000" dirty="0" smtClean="0"/>
              <a:t>More extensive perfusion abnormality may justify an invasive approach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Suspected ACS in the Emergency Department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r>
              <a:rPr lang="en-IN" sz="2000" dirty="0" smtClean="0"/>
              <a:t>Patients with symptoms suggestive of ACS but with </a:t>
            </a:r>
            <a:r>
              <a:rPr lang="en-IN" sz="2000" dirty="0" err="1" smtClean="0"/>
              <a:t>nondiagnostic</a:t>
            </a:r>
            <a:r>
              <a:rPr lang="en-IN" sz="2000" dirty="0" smtClean="0"/>
              <a:t> ECG and biomarker </a:t>
            </a:r>
          </a:p>
          <a:p>
            <a:endParaRPr lang="en-IN" sz="1600" dirty="0" smtClean="0"/>
          </a:p>
          <a:p>
            <a:r>
              <a:rPr lang="en-IN" sz="2000" dirty="0" smtClean="0"/>
              <a:t>99mTc-based perfusion agents may be administered in the ED at rest, with images acquired 45 to 60 minutes later</a:t>
            </a:r>
          </a:p>
          <a:p>
            <a:endParaRPr lang="en-IN" sz="1600" dirty="0" smtClean="0"/>
          </a:p>
          <a:p>
            <a:r>
              <a:rPr lang="en-IN" sz="2000" dirty="0" smtClean="0"/>
              <a:t>Images reflect myocardial blood flow at the time of injection (minimal redistribution)</a:t>
            </a:r>
          </a:p>
          <a:p>
            <a:endParaRPr lang="en-IN" sz="1600" dirty="0" smtClean="0"/>
          </a:p>
          <a:p>
            <a:r>
              <a:rPr lang="en-IN" sz="2000" dirty="0" smtClean="0"/>
              <a:t>NPV for ruling out MI is high</a:t>
            </a:r>
          </a:p>
          <a:p>
            <a:endParaRPr lang="en-IN" sz="1600" dirty="0" smtClean="0"/>
          </a:p>
          <a:p>
            <a:r>
              <a:rPr lang="en-IN" sz="2000" dirty="0" smtClean="0"/>
              <a:t>Positive MPI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higher risk of cardiac events during the index hospitalization as well as during follow-up </a:t>
            </a:r>
          </a:p>
          <a:p>
            <a:endParaRPr lang="en-IN" sz="1600" dirty="0" smtClean="0"/>
          </a:p>
          <a:p>
            <a:r>
              <a:rPr lang="en-IN" sz="2000" dirty="0" smtClean="0"/>
              <a:t>Assist triage decisions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Suspected ACS in the Emergency Department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IN" dirty="0" smtClean="0"/>
              <a:t>Sensitivity to detect ACS in the ED </a:t>
            </a:r>
          </a:p>
          <a:p>
            <a:pPr lvl="1"/>
            <a:r>
              <a:rPr lang="en-IN" sz="3200" dirty="0" smtClean="0"/>
              <a:t>SPECT </a:t>
            </a:r>
            <a:r>
              <a:rPr lang="en-IN" sz="3200" dirty="0" err="1" smtClean="0"/>
              <a:t>sestamibi</a:t>
            </a:r>
            <a:r>
              <a:rPr lang="en-IN" sz="3200" dirty="0" smtClean="0"/>
              <a:t> - 92%</a:t>
            </a:r>
          </a:p>
          <a:p>
            <a:pPr lvl="1"/>
            <a:r>
              <a:rPr lang="en-IN" sz="3200" dirty="0" smtClean="0"/>
              <a:t>Initial </a:t>
            </a:r>
            <a:r>
              <a:rPr lang="en-IN" sz="3200" dirty="0" err="1" smtClean="0"/>
              <a:t>troponin</a:t>
            </a:r>
            <a:r>
              <a:rPr lang="en-IN" sz="3200" dirty="0" smtClean="0"/>
              <a:t> I (drawn at the same time) - 39% </a:t>
            </a:r>
          </a:p>
          <a:p>
            <a:pPr lvl="1"/>
            <a:endParaRPr lang="en-IN" dirty="0" smtClean="0"/>
          </a:p>
          <a:p>
            <a:r>
              <a:rPr lang="en-IN" dirty="0" smtClean="0"/>
              <a:t>The maximum </a:t>
            </a:r>
            <a:r>
              <a:rPr lang="en-IN" dirty="0" err="1" smtClean="0"/>
              <a:t>troponin</a:t>
            </a:r>
            <a:r>
              <a:rPr lang="en-IN" dirty="0" smtClean="0"/>
              <a:t> I during the first 24 hrs had a sensitivity similar to that of rest </a:t>
            </a:r>
            <a:r>
              <a:rPr lang="en-IN" dirty="0" err="1" smtClean="0"/>
              <a:t>sestamibi</a:t>
            </a:r>
            <a:r>
              <a:rPr lang="en-IN" dirty="0" smtClean="0"/>
              <a:t> imaging but at a distinctly later time point</a:t>
            </a:r>
          </a:p>
          <a:p>
            <a:endParaRPr lang="en-IN" dirty="0" smtClean="0"/>
          </a:p>
          <a:p>
            <a:r>
              <a:rPr lang="en-IN" dirty="0" smtClean="0"/>
              <a:t>Acute MPI has the potential to identify ACS earlier than biomarkers</a:t>
            </a:r>
          </a:p>
          <a:p>
            <a:endParaRPr lang="en-IN" dirty="0" smtClean="0"/>
          </a:p>
          <a:p>
            <a:r>
              <a:rPr lang="en-IN" dirty="0" smtClean="0"/>
              <a:t>One RCT of 46 ED patients with ongoing chest pain and a </a:t>
            </a:r>
            <a:r>
              <a:rPr lang="en-IN" dirty="0" err="1" smtClean="0"/>
              <a:t>nondiagnostic</a:t>
            </a:r>
            <a:r>
              <a:rPr lang="en-IN" dirty="0" smtClean="0"/>
              <a:t> ECG </a:t>
            </a:r>
          </a:p>
          <a:p>
            <a:pPr lvl="1"/>
            <a:r>
              <a:rPr lang="en-IN" sz="3200" dirty="0" smtClean="0"/>
              <a:t>MPI-guided strategy incurred lower costs and resulted in shorter lengths of stay</a:t>
            </a:r>
          </a:p>
          <a:p>
            <a:pPr lvl="1"/>
            <a:endParaRPr lang="en-IN" dirty="0" smtClean="0"/>
          </a:p>
          <a:p>
            <a:pPr>
              <a:buNone/>
            </a:pPr>
            <a:r>
              <a:rPr lang="en-IN" sz="2600" dirty="0" smtClean="0"/>
              <a:t>	</a:t>
            </a:r>
            <a:r>
              <a:rPr lang="en-IN" sz="2600" dirty="0" err="1" smtClean="0"/>
              <a:t>Stowers</a:t>
            </a:r>
            <a:r>
              <a:rPr lang="en-IN" sz="2600" dirty="0" smtClean="0"/>
              <a:t> SA et al: An economic analysis of an aggressive diagnostic strategy with SPECT MPI and early exercise stress testing in ED patients who present with chest pain but </a:t>
            </a:r>
            <a:r>
              <a:rPr lang="en-IN" sz="2600" dirty="0" err="1" smtClean="0"/>
              <a:t>nondiagnostic</a:t>
            </a:r>
            <a:r>
              <a:rPr lang="en-IN" sz="2600" dirty="0" smtClean="0"/>
              <a:t> ECGs: Results from a randomized trial. </a:t>
            </a:r>
            <a:r>
              <a:rPr lang="en-IN" sz="2600" i="1" dirty="0" smtClean="0"/>
              <a:t>Ann </a:t>
            </a:r>
            <a:r>
              <a:rPr lang="en-IN" sz="2600" i="1" dirty="0" err="1" smtClean="0"/>
              <a:t>Emerg</a:t>
            </a:r>
            <a:r>
              <a:rPr lang="en-IN" sz="2600" i="1" dirty="0" smtClean="0"/>
              <a:t> Med 2000</a:t>
            </a:r>
            <a:endParaRPr lang="en-I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The Emergency Room Assessment of </a:t>
            </a:r>
            <a:r>
              <a:rPr lang="en-IN" sz="2000" dirty="0" err="1" smtClean="0"/>
              <a:t>Sestamibi</a:t>
            </a:r>
            <a:r>
              <a:rPr lang="en-IN" sz="2000" dirty="0" smtClean="0"/>
              <a:t> for Evaluation of chest pain trial (</a:t>
            </a:r>
            <a:r>
              <a:rPr lang="en-IN" sz="2000" b="1" dirty="0" smtClean="0"/>
              <a:t>ERASE</a:t>
            </a:r>
            <a:r>
              <a:rPr lang="en-IN" sz="2000" dirty="0" smtClean="0"/>
              <a:t>)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2475 patients with symptoms suggestive of ACS </a:t>
            </a:r>
          </a:p>
          <a:p>
            <a:pPr lvl="1"/>
            <a:r>
              <a:rPr lang="en-IN" sz="2000" dirty="0" smtClean="0"/>
              <a:t>Significant 20% relative reduction in unnecessary admissions with incorporation of MPI into the ED evaluation strategy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The ACC/AHA/ASNC Radionuclide Imaging Guidelines classify MPI in this setting as a </a:t>
            </a:r>
            <a:r>
              <a:rPr lang="en-IN" sz="2000" b="1" dirty="0" smtClean="0"/>
              <a:t>Class I, Level A indication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IN" sz="2000" dirty="0" smtClean="0"/>
              <a:t>The relation between myocardial blood flow and perfusion tracer uptake</a:t>
            </a:r>
            <a:endParaRPr lang="en-IN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29241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343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The ideal perfusion tracer would track myocardial blood flow across the </a:t>
            </a:r>
            <a:r>
              <a:rPr lang="en-IN" dirty="0" smtClean="0">
                <a:solidFill>
                  <a:schemeClr val="tx2"/>
                </a:solidFill>
              </a:rPr>
              <a:t>entire range of physiologically relevant flows</a:t>
            </a:r>
          </a:p>
          <a:p>
            <a:endParaRPr lang="en-IN" dirty="0" smtClean="0"/>
          </a:p>
          <a:p>
            <a:r>
              <a:rPr lang="en-IN" dirty="0" smtClean="0"/>
              <a:t>The different tracers </a:t>
            </a:r>
            <a:r>
              <a:rPr lang="en-IN" dirty="0" smtClean="0">
                <a:solidFill>
                  <a:schemeClr val="tx2"/>
                </a:solidFill>
              </a:rPr>
              <a:t>reach a plateau </a:t>
            </a:r>
            <a:r>
              <a:rPr lang="en-IN" dirty="0" smtClean="0"/>
              <a:t>at different levels of myocardial blood flow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NSTEMI and UA</a:t>
            </a:r>
            <a:endParaRPr lang="en-IN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371600"/>
            <a:ext cx="5019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59436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SPECT perfusion imaging in patients after medical stabilization of unstable  angina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6858000" y="34290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Summary of predictive values of SPECT imaging in the aftermath of UA from multiple studies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58000" y="13716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High-risk stress-rest SPECT MPI </a:t>
            </a:r>
          </a:p>
          <a:p>
            <a:r>
              <a:rPr lang="en-US" dirty="0" smtClean="0"/>
              <a:t>Despite medical </a:t>
            </a:r>
            <a:r>
              <a:rPr lang="en-US" dirty="0" err="1" smtClean="0"/>
              <a:t>stabilisation</a:t>
            </a:r>
            <a:r>
              <a:rPr lang="en-US" dirty="0" smtClean="0"/>
              <a:t>, requires intervention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SPECT MPI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en-IN" sz="2800" dirty="0" smtClean="0"/>
              <a:t>Assessment of Inducible Ischemia after MI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Three major determinants of natural history risk after an acute MI</a:t>
            </a:r>
          </a:p>
          <a:p>
            <a:pPr lvl="1"/>
            <a:r>
              <a:rPr lang="en-IN" sz="2000" dirty="0" smtClean="0"/>
              <a:t>Residual resting LV function</a:t>
            </a:r>
          </a:p>
          <a:p>
            <a:pPr lvl="1"/>
            <a:r>
              <a:rPr lang="en-IN" sz="2000" dirty="0" smtClean="0"/>
              <a:t>Extent of ischemic, jeopardized myocardium </a:t>
            </a:r>
          </a:p>
          <a:p>
            <a:pPr lvl="1"/>
            <a:r>
              <a:rPr lang="en-IN" sz="2000" dirty="0" smtClean="0"/>
              <a:t>Susceptibility to ventricular arrhythmias</a:t>
            </a:r>
          </a:p>
          <a:p>
            <a:pPr lvl="1">
              <a:buNone/>
            </a:pPr>
            <a:r>
              <a:rPr lang="en-IN" sz="2000" dirty="0" smtClean="0"/>
              <a:t> </a:t>
            </a:r>
          </a:p>
          <a:p>
            <a:r>
              <a:rPr lang="en-IN" sz="2000" dirty="0" smtClean="0"/>
              <a:t>Gated SPECT MPI</a:t>
            </a:r>
          </a:p>
          <a:p>
            <a:pPr lvl="1"/>
            <a:r>
              <a:rPr lang="en-IN" sz="2000" dirty="0" smtClean="0"/>
              <a:t>Has the ability to provide much of this information</a:t>
            </a:r>
          </a:p>
          <a:p>
            <a:pPr lvl="1"/>
            <a:r>
              <a:rPr lang="en-IN" sz="2000" dirty="0" smtClean="0"/>
              <a:t>Has the potential to be the single most important test in the stable patient after STEMI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A “low-risk” 201Tl image (no reversible defects and no lung uptake) was associated with a low-risk natural history outcome after MI</a:t>
            </a:r>
          </a:p>
          <a:p>
            <a:pPr>
              <a:buNone/>
            </a:pPr>
            <a:r>
              <a:rPr lang="en-IN" sz="2000" dirty="0" smtClean="0"/>
              <a:t> </a:t>
            </a:r>
            <a:r>
              <a:rPr lang="en-IN" sz="1600" dirty="0" smtClean="0"/>
              <a:t>	</a:t>
            </a:r>
            <a:r>
              <a:rPr lang="en-IN" sz="1600" dirty="0" err="1" smtClean="0"/>
              <a:t>Beller</a:t>
            </a:r>
            <a:r>
              <a:rPr lang="en-IN" sz="1600" dirty="0" smtClean="0"/>
              <a:t> </a:t>
            </a:r>
            <a:r>
              <a:rPr lang="en-IN" sz="1600" dirty="0" err="1" smtClean="0"/>
              <a:t>GA:Clinical</a:t>
            </a:r>
            <a:r>
              <a:rPr lang="en-IN" sz="1600" dirty="0" smtClean="0"/>
              <a:t> value of MPI in CAD. </a:t>
            </a:r>
            <a:r>
              <a:rPr lang="en-IN" sz="1600" i="1" dirty="0" smtClean="0"/>
              <a:t>J </a:t>
            </a:r>
            <a:r>
              <a:rPr lang="en-IN" sz="1600" i="1" dirty="0" err="1" smtClean="0"/>
              <a:t>Nucl</a:t>
            </a:r>
            <a:r>
              <a:rPr lang="en-IN" sz="1600" i="1" dirty="0" smtClean="0"/>
              <a:t> </a:t>
            </a:r>
            <a:r>
              <a:rPr lang="en-IN" sz="1600" i="1" dirty="0" err="1" smtClean="0"/>
              <a:t>Cardiol</a:t>
            </a:r>
            <a:r>
              <a:rPr lang="en-IN" sz="1600" i="1" dirty="0" smtClean="0"/>
              <a:t> 2003</a:t>
            </a:r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219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3400" y="4114800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Fixed defect (MI) in the anterior wall and apex Extensive inducible ischemia involving 25% of the ventricle </a:t>
            </a:r>
          </a:p>
          <a:p>
            <a:r>
              <a:rPr lang="en-IN" dirty="0" smtClean="0"/>
              <a:t>Gated SPECT LVEF was 38% </a:t>
            </a:r>
          </a:p>
          <a:p>
            <a:r>
              <a:rPr lang="en-IN" dirty="0" smtClean="0"/>
              <a:t>25% risk of post-MI adverse event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6200" y="4209871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Risk of cardiac event post MI  is predicted by the combination of infarct size (represented by LVEF) and the extent of reversible ischemia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Autofit/>
          </a:bodyPr>
          <a:lstStyle/>
          <a:p>
            <a:r>
              <a:rPr lang="en-IN" sz="2800" dirty="0" smtClean="0"/>
              <a:t>Clinical implications of viability assessment </a:t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Two RCTs comparing mechanical revascularization and OMT based on viability have been reported</a:t>
            </a:r>
          </a:p>
          <a:p>
            <a:endParaRPr lang="en-IN" sz="2000" dirty="0" smtClean="0"/>
          </a:p>
          <a:p>
            <a:r>
              <a:rPr lang="en-IN" sz="2000" dirty="0" smtClean="0"/>
              <a:t>Both studies reported a lack of association between the presence or absence of residual myocardial viability, treatment allocation and patient outcome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STICH </a:t>
            </a:r>
            <a:r>
              <a:rPr lang="en-IN" sz="2000" dirty="0" err="1" smtClean="0">
                <a:solidFill>
                  <a:schemeClr val="tx2"/>
                </a:solidFill>
              </a:rPr>
              <a:t>substudy</a:t>
            </a:r>
            <a:r>
              <a:rPr lang="en-IN" sz="20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IN" sz="2000" dirty="0" smtClean="0"/>
              <a:t>601 patients - viability assessed by SPECT imaging</a:t>
            </a:r>
          </a:p>
          <a:p>
            <a:pPr lvl="1"/>
            <a:r>
              <a:rPr lang="en-IN" sz="2000" dirty="0" smtClean="0"/>
              <a:t>No difference in outcome based on the interaction between treatment allocation and the presence or absence of viability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r>
              <a:rPr lang="en-IN" sz="2000" dirty="0" smtClean="0">
                <a:solidFill>
                  <a:schemeClr val="tx2"/>
                </a:solidFill>
              </a:rPr>
              <a:t>The </a:t>
            </a:r>
            <a:r>
              <a:rPr lang="en-IN" sz="2000" smtClean="0">
                <a:solidFill>
                  <a:schemeClr val="tx2"/>
                </a:solidFill>
              </a:rPr>
              <a:t>Canadian PARR </a:t>
            </a:r>
            <a:r>
              <a:rPr lang="en-IN" sz="2000" dirty="0" smtClean="0">
                <a:solidFill>
                  <a:schemeClr val="tx2"/>
                </a:solidFill>
              </a:rPr>
              <a:t>study</a:t>
            </a:r>
          </a:p>
          <a:p>
            <a:endParaRPr lang="en-IN" sz="2000" dirty="0" smtClean="0">
              <a:solidFill>
                <a:schemeClr val="tx2"/>
              </a:solidFill>
            </a:endParaRPr>
          </a:p>
          <a:p>
            <a:pPr lvl="1"/>
            <a:r>
              <a:rPr lang="en-IN" sz="2000" dirty="0" smtClean="0"/>
              <a:t> Randomized 430 patients with severe LV dysfunction</a:t>
            </a:r>
          </a:p>
          <a:p>
            <a:pPr lvl="1"/>
            <a:endParaRPr lang="en-IN" sz="2000" dirty="0" smtClean="0"/>
          </a:p>
          <a:p>
            <a:pPr lvl="1"/>
            <a:r>
              <a:rPr lang="en-IN" sz="2000" dirty="0" smtClean="0"/>
              <a:t>FDG PET</a:t>
            </a:r>
          </a:p>
          <a:p>
            <a:pPr lvl="1"/>
            <a:endParaRPr lang="en-IN" sz="2000" dirty="0" smtClean="0"/>
          </a:p>
          <a:p>
            <a:pPr lvl="1"/>
            <a:r>
              <a:rPr lang="en-IN" sz="2000" dirty="0" smtClean="0"/>
              <a:t>At one year, the cumulative proportion of patients who experienced the primary endpoint (composite of CD, MI  or hospitalization for cardiac cause) was no different between groups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b="1" dirty="0" smtClean="0"/>
              <a:t>The practical implication </a:t>
            </a:r>
          </a:p>
          <a:p>
            <a:pPr lvl="1"/>
            <a:r>
              <a:rPr lang="en-IN" sz="2000" dirty="0" smtClean="0"/>
              <a:t>OMT and coronary revascularization may be equally efficacious in the vast majority of patients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It is reasonable to </a:t>
            </a:r>
            <a:r>
              <a:rPr lang="en-IN" sz="2000" dirty="0" err="1" smtClean="0"/>
              <a:t>revascularize</a:t>
            </a:r>
            <a:r>
              <a:rPr lang="en-IN" sz="2000" dirty="0" smtClean="0"/>
              <a:t> patients with LV systolic dysfunction and CAD with good coronary target vessels and relatively low surgical risk </a:t>
            </a:r>
          </a:p>
          <a:p>
            <a:endParaRPr lang="en-IN" sz="2000" dirty="0" smtClean="0"/>
          </a:p>
          <a:p>
            <a:r>
              <a:rPr lang="en-IN" sz="2000" dirty="0" smtClean="0"/>
              <a:t>For the patient at relatively high surgical risk the demonstration of significant residual myocardial viability may make the risk-benefit ratio more </a:t>
            </a:r>
            <a:r>
              <a:rPr lang="en-IN" sz="2000" dirty="0" err="1" smtClean="0"/>
              <a:t>favorable</a:t>
            </a:r>
            <a:r>
              <a:rPr lang="en-IN" sz="2000" dirty="0" smtClean="0"/>
              <a:t> for surgery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       - Thank you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79438"/>
          </a:xfrm>
        </p:spPr>
        <p:txBody>
          <a:bodyPr>
            <a:noAutofit/>
          </a:bodyPr>
          <a:lstStyle/>
          <a:p>
            <a:r>
              <a:rPr lang="en-IN" sz="2800" dirty="0" smtClean="0"/>
              <a:t>SPECT Perfusion Tracers - Thallium-201 </a:t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05800" cy="5029200"/>
          </a:xfrm>
        </p:spPr>
        <p:txBody>
          <a:bodyPr>
            <a:noAutofit/>
          </a:bodyPr>
          <a:lstStyle/>
          <a:p>
            <a:r>
              <a:rPr lang="en-IN" sz="2000" dirty="0" smtClean="0"/>
              <a:t>Cyclotron  produced -- Requires off-site manufacturing</a:t>
            </a:r>
          </a:p>
          <a:p>
            <a:endParaRPr lang="en-IN" sz="2000" dirty="0" smtClean="0"/>
          </a:p>
          <a:p>
            <a:r>
              <a:rPr lang="en-IN" sz="2000" dirty="0" smtClean="0"/>
              <a:t>The principal photo peaks are gamma rays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69 to 83 keV </a:t>
            </a:r>
            <a:r>
              <a:rPr lang="en-IN" sz="2000" dirty="0" smtClean="0"/>
              <a:t>(85 to 90%)</a:t>
            </a:r>
          </a:p>
          <a:p>
            <a:pPr lvl="1"/>
            <a:r>
              <a:rPr lang="en-IN" sz="2000" dirty="0" smtClean="0"/>
              <a:t>167 keV (10%)</a:t>
            </a:r>
          </a:p>
          <a:p>
            <a:pPr lvl="1"/>
            <a:r>
              <a:rPr lang="en-IN" sz="2000" dirty="0" smtClean="0"/>
              <a:t>135 keV (2.7%)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T</a:t>
            </a:r>
            <a:r>
              <a:rPr lang="en-IN" sz="2000" baseline="-25000" dirty="0" smtClean="0"/>
              <a:t>1/2  </a:t>
            </a:r>
            <a:r>
              <a:rPr lang="en-IN" sz="2000" dirty="0" smtClean="0"/>
              <a:t> is prolonged (</a:t>
            </a:r>
            <a:r>
              <a:rPr lang="en-IN" sz="2000" dirty="0" smtClean="0">
                <a:solidFill>
                  <a:schemeClr val="tx2"/>
                </a:solidFill>
              </a:rPr>
              <a:t>73 hrs</a:t>
            </a:r>
            <a:r>
              <a:rPr lang="en-IN" sz="2000" dirty="0" smtClean="0"/>
              <a:t>) </a:t>
            </a:r>
          </a:p>
          <a:p>
            <a:pPr lvl="1"/>
            <a:r>
              <a:rPr lang="en-IN" sz="2000" dirty="0" smtClean="0"/>
              <a:t>limits the overall amount that can be administered to </a:t>
            </a:r>
            <a:r>
              <a:rPr lang="en-IN" sz="2000" dirty="0" smtClean="0">
                <a:solidFill>
                  <a:schemeClr val="tx2"/>
                </a:solidFill>
              </a:rPr>
              <a:t>2 to 4 </a:t>
            </a:r>
            <a:r>
              <a:rPr lang="en-IN" sz="2000" dirty="0" err="1" smtClean="0">
                <a:solidFill>
                  <a:schemeClr val="tx2"/>
                </a:solidFill>
              </a:rPr>
              <a:t>mCi</a:t>
            </a:r>
            <a:endParaRPr lang="en-IN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err="1" smtClean="0"/>
              <a:t>Monovalent</a:t>
            </a:r>
            <a:r>
              <a:rPr lang="en-IN" sz="2000" dirty="0" smtClean="0"/>
              <a:t> </a:t>
            </a:r>
            <a:r>
              <a:rPr lang="en-IN" sz="2000" dirty="0" err="1" smtClean="0"/>
              <a:t>cation</a:t>
            </a:r>
            <a:r>
              <a:rPr lang="en-IN" sz="2000" dirty="0" smtClean="0"/>
              <a:t> with biologic properties similar to those of </a:t>
            </a:r>
            <a:r>
              <a:rPr lang="en-IN" sz="2000" dirty="0" smtClean="0">
                <a:solidFill>
                  <a:schemeClr val="tx2"/>
                </a:solidFill>
              </a:rPr>
              <a:t>potassium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First-pass extraction fraction is high (</a:t>
            </a:r>
            <a:r>
              <a:rPr lang="en-IN" sz="2000" dirty="0" smtClean="0">
                <a:solidFill>
                  <a:schemeClr val="tx2"/>
                </a:solidFill>
              </a:rPr>
              <a:t>85%</a:t>
            </a:r>
            <a:r>
              <a:rPr lang="en-IN" sz="2000" dirty="0" smtClean="0"/>
              <a:t>) </a:t>
            </a:r>
          </a:p>
          <a:p>
            <a:endParaRPr lang="en-IN" sz="2400" dirty="0" smtClean="0">
              <a:solidFill>
                <a:schemeClr val="tx2"/>
              </a:solidFill>
            </a:endParaRPr>
          </a:p>
          <a:p>
            <a:pPr lvl="1"/>
            <a:endParaRPr lang="en-IN" sz="2000" dirty="0" smtClean="0"/>
          </a:p>
          <a:p>
            <a:pPr>
              <a:buNone/>
            </a:pP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Thallium-201 - properties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Uptake  is partly an active process (</a:t>
            </a:r>
            <a:r>
              <a:rPr lang="en-IN" sz="2000" dirty="0" smtClean="0">
                <a:solidFill>
                  <a:schemeClr val="tx2"/>
                </a:solidFill>
              </a:rPr>
              <a:t>Na-K-</a:t>
            </a:r>
            <a:r>
              <a:rPr lang="en-IN" sz="2000" dirty="0" err="1" smtClean="0">
                <a:solidFill>
                  <a:schemeClr val="tx2"/>
                </a:solidFill>
              </a:rPr>
              <a:t>ATPase</a:t>
            </a:r>
            <a:r>
              <a:rPr lang="en-IN" sz="2000" dirty="0" smtClean="0">
                <a:solidFill>
                  <a:schemeClr val="tx2"/>
                </a:solidFill>
              </a:rPr>
              <a:t> pump</a:t>
            </a:r>
            <a:r>
              <a:rPr lang="en-IN" sz="2000" dirty="0" smtClean="0"/>
              <a:t>)</a:t>
            </a:r>
          </a:p>
          <a:p>
            <a:endParaRPr lang="en-US" sz="2000" dirty="0" smtClean="0"/>
          </a:p>
          <a:p>
            <a:r>
              <a:rPr lang="en-IN" sz="2000" dirty="0" smtClean="0"/>
              <a:t>Peak myocardial concentration occurs within </a:t>
            </a:r>
            <a:r>
              <a:rPr lang="en-IN" sz="2000" dirty="0" smtClean="0">
                <a:solidFill>
                  <a:schemeClr val="tx2"/>
                </a:solidFill>
              </a:rPr>
              <a:t>5 minutes </a:t>
            </a:r>
            <a:r>
              <a:rPr lang="en-IN" sz="2000" dirty="0" smtClean="0"/>
              <a:t>of injection </a:t>
            </a:r>
          </a:p>
          <a:p>
            <a:endParaRPr lang="en-IN" sz="2000" dirty="0" smtClean="0"/>
          </a:p>
          <a:p>
            <a:r>
              <a:rPr lang="en-IN" sz="2000" dirty="0" smtClean="0"/>
              <a:t>Rapid clearance from the intravascular compartment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Linear  relationship between flow and myocardial thallium activity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proportional up to at least twice the resting flow rates</a:t>
            </a:r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98438"/>
          </a:xfrm>
        </p:spPr>
        <p:txBody>
          <a:bodyPr>
            <a:noAutofit/>
          </a:bodyPr>
          <a:lstStyle/>
          <a:p>
            <a:r>
              <a:rPr lang="en-IN" sz="2800" dirty="0" smtClean="0"/>
              <a:t> </a:t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b="1" dirty="0" smtClean="0"/>
              <a:t>Thallium-201 - properties</a:t>
            </a:r>
          </a:p>
          <a:p>
            <a:pPr>
              <a:buNone/>
            </a:pPr>
            <a:endParaRPr lang="en-IN" sz="2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Advantages</a:t>
            </a:r>
            <a:r>
              <a:rPr lang="en-IN" sz="2000" dirty="0" smtClean="0"/>
              <a:t>:</a:t>
            </a:r>
          </a:p>
          <a:p>
            <a:r>
              <a:rPr lang="en-IN" sz="2000" dirty="0" smtClean="0"/>
              <a:t>Redistribution allows a single injection for both stress and rest images</a:t>
            </a:r>
          </a:p>
          <a:p>
            <a:endParaRPr lang="en-IN" sz="2000" dirty="0" smtClean="0"/>
          </a:p>
          <a:p>
            <a:r>
              <a:rPr lang="en-IN" sz="2000" dirty="0" smtClean="0"/>
              <a:t>"gold standard" for viability assessment among single photon agents 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Disadvantages</a:t>
            </a:r>
            <a:r>
              <a:rPr lang="en-IN" sz="2000" dirty="0" smtClean="0"/>
              <a:t>:</a:t>
            </a:r>
          </a:p>
          <a:p>
            <a:r>
              <a:rPr lang="en-IN" sz="2000" dirty="0" smtClean="0"/>
              <a:t>Low photon energy results in more scatter and </a:t>
            </a:r>
            <a:r>
              <a:rPr lang="en-IN" sz="2000" dirty="0" smtClean="0">
                <a:solidFill>
                  <a:schemeClr val="tx2"/>
                </a:solidFill>
              </a:rPr>
              <a:t>soft tissue attenuation</a:t>
            </a:r>
          </a:p>
          <a:p>
            <a:endParaRPr lang="en-IN" sz="100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Longer physical half-life limits the allowable dose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>
                <a:solidFill>
                  <a:schemeClr val="tx2"/>
                </a:solidFill>
              </a:rPr>
              <a:t>reduced image quality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Thallium-201 redistribution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4495800"/>
            <a:ext cx="1089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 equilibrium is created between the intracellular and extracellular concentrations of thallium</a:t>
            </a:r>
          </a:p>
          <a:p>
            <a:endParaRPr lang="en-IN" dirty="0" smtClean="0"/>
          </a:p>
          <a:p>
            <a:r>
              <a:rPr lang="en-IN" dirty="0" smtClean="0"/>
              <a:t>After blood level diminish the equilibrium </a:t>
            </a:r>
            <a:r>
              <a:rPr lang="en-IN" dirty="0" err="1" smtClean="0"/>
              <a:t>favors</a:t>
            </a:r>
            <a:r>
              <a:rPr lang="en-IN" dirty="0" smtClean="0"/>
              <a:t> egress of thallium out of the </a:t>
            </a:r>
            <a:r>
              <a:rPr lang="en-IN" dirty="0" err="1" smtClean="0"/>
              <a:t>myocyte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Thallium concentration diminishes more slowly in zones with less initial thallium uptake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Autofit/>
          </a:bodyPr>
          <a:lstStyle/>
          <a:p>
            <a:r>
              <a:rPr lang="en-IN" sz="2800" dirty="0" smtClean="0"/>
              <a:t>Thallium-201 redistribution</a:t>
            </a:r>
            <a:br>
              <a:rPr lang="en-IN" sz="2800" dirty="0" smtClean="0"/>
            </a:br>
            <a:r>
              <a:rPr lang="en-IN" sz="2800" dirty="0" smtClean="0"/>
              <a:t/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Redistribution is unrelated to flow</a:t>
            </a:r>
          </a:p>
          <a:p>
            <a:pPr lvl="1"/>
            <a:r>
              <a:rPr lang="en-IN" sz="2000" dirty="0" smtClean="0"/>
              <a:t>Rate of thallium clearance from myocardium</a:t>
            </a:r>
          </a:p>
          <a:p>
            <a:pPr lvl="1"/>
            <a:r>
              <a:rPr lang="en-IN" sz="2000" dirty="0" smtClean="0"/>
              <a:t>Linked to the </a:t>
            </a:r>
            <a:r>
              <a:rPr lang="en-IN" sz="2000" dirty="0" smtClean="0">
                <a:solidFill>
                  <a:srgbClr val="0070C0"/>
                </a:solidFill>
              </a:rPr>
              <a:t>concentration gradient </a:t>
            </a:r>
            <a:r>
              <a:rPr lang="en-IN" sz="2000" dirty="0" smtClean="0"/>
              <a:t>between myocytes and the blood levels of thallium</a:t>
            </a:r>
          </a:p>
          <a:p>
            <a:endParaRPr lang="en-IN" sz="2000" dirty="0" smtClean="0"/>
          </a:p>
          <a:p>
            <a:r>
              <a:rPr lang="en-IN" sz="2000" dirty="0" smtClean="0"/>
              <a:t>Redistribution often begins as early as </a:t>
            </a:r>
            <a:r>
              <a:rPr lang="en-IN" sz="2000" dirty="0" smtClean="0">
                <a:solidFill>
                  <a:srgbClr val="0070C0"/>
                </a:solidFill>
              </a:rPr>
              <a:t>20 mins</a:t>
            </a:r>
          </a:p>
          <a:p>
            <a:pPr lvl="1"/>
            <a:r>
              <a:rPr lang="en-IN" sz="2000" dirty="0" smtClean="0"/>
              <a:t>Post-stress imaging should begin within 15 minutes after the initial injection 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Redistribution </a:t>
            </a:r>
            <a:r>
              <a:rPr lang="en-IN" sz="2000" dirty="0" smtClean="0">
                <a:sym typeface="Wingdings" pitchFamily="2" charset="2"/>
              </a:rPr>
              <a:t></a:t>
            </a:r>
            <a:r>
              <a:rPr lang="en-IN" sz="2000" dirty="0" smtClean="0"/>
              <a:t> assessment of relative regional coronary blood flow following stress and under "resting" conditions, after a </a:t>
            </a:r>
            <a:r>
              <a:rPr lang="en-IN" sz="2000" dirty="0" smtClean="0">
                <a:solidFill>
                  <a:schemeClr val="tx2"/>
                </a:solidFill>
              </a:rPr>
              <a:t>single injection </a:t>
            </a:r>
            <a:r>
              <a:rPr lang="en-IN" sz="2000" dirty="0" smtClean="0"/>
              <a:t>of tracer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smtClean="0"/>
              <a:t>Assessment of Myocardial Blood Flow at rest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Visualization of myocardial regions suggests the presence of working, viable cell membranes </a:t>
            </a:r>
          </a:p>
          <a:p>
            <a:endParaRPr lang="en-IN" sz="2000" dirty="0" smtClean="0"/>
          </a:p>
          <a:p>
            <a:r>
              <a:rPr lang="en-IN" sz="2000" dirty="0" smtClean="0"/>
              <a:t>Lack of visualization of myocardium does not necessarily indicate the absence of viable cells</a:t>
            </a:r>
          </a:p>
          <a:p>
            <a:pPr lvl="1"/>
            <a:r>
              <a:rPr lang="en-IN" sz="2000" dirty="0" err="1" smtClean="0"/>
              <a:t>Infarcted</a:t>
            </a:r>
            <a:r>
              <a:rPr lang="en-IN" sz="2000" dirty="0" smtClean="0"/>
              <a:t> myocardium </a:t>
            </a:r>
          </a:p>
          <a:p>
            <a:pPr lvl="1"/>
            <a:r>
              <a:rPr lang="en-IN" sz="2000" dirty="0" smtClean="0"/>
              <a:t>Hibernating but viable myocardium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A severe reduction in tracer activity usually signifies infarction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305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0292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 apical infarction in the HLA and VLA views</a:t>
            </a:r>
          </a:p>
          <a:p>
            <a:r>
              <a:rPr lang="en-IN" dirty="0" smtClean="0"/>
              <a:t> An inferior infarction in the SA and VLA views</a:t>
            </a:r>
          </a:p>
          <a:p>
            <a:r>
              <a:rPr lang="en-IN" dirty="0" smtClean="0"/>
              <a:t>Severity of the defect suggests minimal myocyte viability within those territories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Effect of  Coronary </a:t>
            </a:r>
            <a:r>
              <a:rPr lang="en-IN" sz="2800" dirty="0" err="1" smtClean="0"/>
              <a:t>Stenosis</a:t>
            </a:r>
            <a:r>
              <a:rPr lang="en-IN" sz="2800" dirty="0" smtClean="0"/>
              <a:t> on Coronary Blood Flow Reserve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8194"/>
            <a:ext cx="5181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History </a:t>
            </a:r>
            <a:endParaRPr lang="en-IN" sz="2800" dirty="0"/>
          </a:p>
        </p:txBody>
      </p:sp>
      <p:pic>
        <p:nvPicPr>
          <p:cNvPr id="3074" name="Picture 2" descr="C:\Users\sheriff\Desktop\hermann blumg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1924050" cy="2371725"/>
          </a:xfrm>
          <a:prstGeom prst="rect">
            <a:avLst/>
          </a:prstGeom>
          <a:noFill/>
        </p:spPr>
      </p:pic>
      <p:pic>
        <p:nvPicPr>
          <p:cNvPr id="3075" name="Picture 3" descr="C:\Users\sheriff\Desktop\hal 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1771650" cy="2581275"/>
          </a:xfrm>
          <a:prstGeom prst="rect">
            <a:avLst/>
          </a:prstGeom>
          <a:noFill/>
        </p:spPr>
      </p:pic>
      <p:pic>
        <p:nvPicPr>
          <p:cNvPr id="3076" name="Picture 4" descr="C:\Users\sheriff\Desktop\prinzme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1990725" cy="2295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Helmann</a:t>
            </a:r>
            <a:r>
              <a:rPr lang="en-US" dirty="0" smtClean="0"/>
              <a:t> </a:t>
            </a:r>
            <a:r>
              <a:rPr lang="en-US" dirty="0" err="1" smtClean="0"/>
              <a:t>Blumgart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3886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Myron </a:t>
            </a:r>
            <a:r>
              <a:rPr lang="en-US" dirty="0" err="1" smtClean="0"/>
              <a:t>Prinzmetal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Hal Anger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Effect of  Coronary </a:t>
            </a:r>
            <a:r>
              <a:rPr lang="en-IN" sz="2800" dirty="0" err="1" smtClean="0"/>
              <a:t>Stenosis</a:t>
            </a:r>
            <a:r>
              <a:rPr lang="en-IN" sz="2800" dirty="0" smtClean="0"/>
              <a:t> on Coronary Blood Flow Reserve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6291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52578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Illustration of coronary blood flow reserve abnormalities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Detection of Stress-Induced Ischemia Versus Infarction with Myocardial Perfusion Imaging</a:t>
            </a:r>
            <a:br>
              <a:rPr lang="en-IN" sz="2400" dirty="0" smtClean="0"/>
            </a:br>
            <a:endParaRPr lang="en-IN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600200"/>
            <a:ext cx="5276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38862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SPECT anterior and apical reversible perfusion defects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876800" y="3897868"/>
            <a:ext cx="278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Irreversible  or fixed defects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When both viable myocardium and scarred myocardium are present, reversibility is incomplete (partial reversibility) on the delayed </a:t>
            </a:r>
            <a:r>
              <a:rPr lang="de-DE" dirty="0" smtClean="0"/>
              <a:t>images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Thallium 201 protocols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chemeClr val="tx2"/>
                </a:solidFill>
              </a:rPr>
              <a:t>Stress-redistribution imaging </a:t>
            </a:r>
          </a:p>
          <a:p>
            <a:pPr>
              <a:buNone/>
            </a:pPr>
            <a:endParaRPr lang="en-IN" sz="105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Was the standard imaging protocol</a:t>
            </a:r>
          </a:p>
          <a:p>
            <a:r>
              <a:rPr lang="en-IN" sz="2000" dirty="0" smtClean="0">
                <a:solidFill>
                  <a:schemeClr val="tx2"/>
                </a:solidFill>
              </a:rPr>
              <a:t>Single injection </a:t>
            </a:r>
            <a:r>
              <a:rPr lang="en-IN" sz="2000" dirty="0" smtClean="0"/>
              <a:t>at peak stress</a:t>
            </a:r>
          </a:p>
          <a:p>
            <a:r>
              <a:rPr lang="en-IN" sz="2000" dirty="0" smtClean="0"/>
              <a:t>47% of segments that have fixed defects at 4 hours show evidence of viability on PET scanning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1600" dirty="0" smtClean="0"/>
              <a:t>	</a:t>
            </a:r>
            <a:r>
              <a:rPr lang="en-IN" sz="1600" dirty="0" err="1" smtClean="0"/>
              <a:t>Tillisch</a:t>
            </a:r>
            <a:r>
              <a:rPr lang="en-IN" sz="1600" dirty="0" smtClean="0"/>
              <a:t> J et al. Reversibility of cardiac wall-motion abnormalities predicted by positron tomography. N </a:t>
            </a:r>
            <a:r>
              <a:rPr lang="en-IN" sz="1600" dirty="0" err="1" smtClean="0"/>
              <a:t>Engl</a:t>
            </a:r>
            <a:r>
              <a:rPr lang="en-IN" sz="1600" dirty="0" smtClean="0"/>
              <a:t> J Med 1986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9725"/>
            <a:ext cx="45624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Stress-redistribution imaging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Late redistribution imaging </a:t>
            </a:r>
          </a:p>
          <a:p>
            <a:r>
              <a:rPr lang="en-IN" sz="2000" dirty="0" smtClean="0"/>
              <a:t>In some instances, redistribution takes longer than 4 hrs</a:t>
            </a:r>
          </a:p>
          <a:p>
            <a:endParaRPr lang="en-IN" sz="2000" dirty="0" smtClean="0"/>
          </a:p>
          <a:p>
            <a:r>
              <a:rPr lang="en-IN" sz="2000" dirty="0" smtClean="0"/>
              <a:t>May be related to relatively </a:t>
            </a:r>
            <a:r>
              <a:rPr lang="en-IN" sz="2000" dirty="0" smtClean="0">
                <a:solidFill>
                  <a:schemeClr val="tx2"/>
                </a:solidFill>
              </a:rPr>
              <a:t>lower blood levels of thallium-201 </a:t>
            </a:r>
            <a:r>
              <a:rPr lang="en-IN" sz="2000" dirty="0" smtClean="0"/>
              <a:t>throughout the redistribution period</a:t>
            </a:r>
          </a:p>
          <a:p>
            <a:endParaRPr lang="en-IN" sz="2000" dirty="0" smtClean="0"/>
          </a:p>
          <a:p>
            <a:r>
              <a:rPr lang="en-IN" sz="2000" dirty="0" smtClean="0"/>
              <a:t>Redistribution imaging </a:t>
            </a:r>
            <a:r>
              <a:rPr lang="en-IN" sz="2000" dirty="0" smtClean="0">
                <a:solidFill>
                  <a:schemeClr val="tx2"/>
                </a:solidFill>
              </a:rPr>
              <a:t>18 to 24 hrs after </a:t>
            </a:r>
            <a:r>
              <a:rPr lang="en-IN" sz="2000" dirty="0" smtClean="0"/>
              <a:t>thallium-201 injection</a:t>
            </a:r>
          </a:p>
          <a:p>
            <a:endParaRPr lang="en-IN" sz="2000" dirty="0" smtClean="0"/>
          </a:p>
          <a:p>
            <a:r>
              <a:rPr lang="en-IN" sz="2000" dirty="0" smtClean="0"/>
              <a:t>20% of fixed defects at  4 hour imaging show late distribution at 24 hrs</a:t>
            </a:r>
          </a:p>
          <a:p>
            <a:endParaRPr lang="en-IN" dirty="0" smtClean="0"/>
          </a:p>
          <a:p>
            <a:pPr>
              <a:buNone/>
            </a:pPr>
            <a:r>
              <a:rPr lang="en-IN" sz="2300" dirty="0" smtClean="0"/>
              <a:t>	</a:t>
            </a:r>
            <a:r>
              <a:rPr lang="en-IN" sz="1600" dirty="0" err="1" smtClean="0"/>
              <a:t>Perrone-Filardi</a:t>
            </a:r>
            <a:r>
              <a:rPr lang="en-IN" sz="1600" dirty="0" smtClean="0"/>
              <a:t> P  et al. Assessment of myocardial viability in patients with chronic coronary artery disease. Rest-4-hour-24-hour 201Tl tomography versus </a:t>
            </a:r>
            <a:r>
              <a:rPr lang="en-IN" sz="1600" dirty="0" err="1" smtClean="0"/>
              <a:t>dobutamine</a:t>
            </a:r>
            <a:r>
              <a:rPr lang="en-IN" sz="1600" dirty="0" smtClean="0"/>
              <a:t> echocardiography. Circulation 1996</a:t>
            </a:r>
            <a:endParaRPr lang="en-IN" sz="17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Stress-redistribution imaging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Autofit/>
          </a:bodyPr>
          <a:lstStyle/>
          <a:p>
            <a:r>
              <a:rPr lang="en-IN" sz="2000" dirty="0" smtClean="0"/>
              <a:t>95%  of segments with late redistribution show improved stress perfusion following revascularization</a:t>
            </a:r>
            <a:endParaRPr lang="en-US" sz="2000" dirty="0" smtClean="0"/>
          </a:p>
          <a:p>
            <a:pPr>
              <a:buNone/>
            </a:pPr>
            <a:endParaRPr lang="en-IN" sz="14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Disadvantage : poor quality images </a:t>
            </a:r>
            <a:r>
              <a:rPr lang="en-IN" sz="2000" dirty="0" smtClean="0"/>
              <a:t>due to tracer washout and decay</a:t>
            </a:r>
          </a:p>
          <a:p>
            <a:endParaRPr lang="en-IN" sz="1400" dirty="0" smtClean="0"/>
          </a:p>
          <a:p>
            <a:r>
              <a:rPr lang="en-IN" sz="2000" dirty="0" smtClean="0"/>
              <a:t>Even with delayed imaging, a proportion of segments with fixed defects improve function after revascularization</a:t>
            </a:r>
          </a:p>
          <a:p>
            <a:pPr lvl="1"/>
            <a:r>
              <a:rPr lang="en-IN" sz="2000" dirty="0" smtClean="0"/>
              <a:t>some viable segments may never redistribute unless blood levels of thallium-201 are augmented</a:t>
            </a:r>
          </a:p>
          <a:p>
            <a:pPr lvl="1"/>
            <a:endParaRPr lang="en-IN" sz="1400" dirty="0" smtClean="0"/>
          </a:p>
          <a:p>
            <a:r>
              <a:rPr lang="en-IN" sz="2000" dirty="0" smtClean="0">
                <a:solidFill>
                  <a:srgbClr val="0070C0"/>
                </a:solidFill>
              </a:rPr>
              <a:t>37 % </a:t>
            </a:r>
            <a:r>
              <a:rPr lang="en-IN" sz="2000" dirty="0" smtClean="0"/>
              <a:t>of fixed defects even after late imaging improved after revascularization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</a:t>
            </a:r>
          </a:p>
          <a:p>
            <a:pPr>
              <a:buNone/>
            </a:pPr>
            <a:r>
              <a:rPr lang="en-IN" sz="2000" dirty="0" smtClean="0"/>
              <a:t>	</a:t>
            </a:r>
            <a:r>
              <a:rPr lang="en-IN" sz="1600" dirty="0" err="1" smtClean="0"/>
              <a:t>Kiat</a:t>
            </a:r>
            <a:r>
              <a:rPr lang="en-IN" sz="1600" dirty="0" smtClean="0"/>
              <a:t> H et al. Late reversibility of tomographic myocardial thallium-201 defects: an accurate marker of myocardial viability. J Am </a:t>
            </a:r>
            <a:r>
              <a:rPr lang="en-IN" sz="1600" dirty="0" err="1" smtClean="0"/>
              <a:t>Coll</a:t>
            </a:r>
            <a:r>
              <a:rPr lang="en-IN" sz="1600" dirty="0" smtClean="0"/>
              <a:t> </a:t>
            </a:r>
            <a:r>
              <a:rPr lang="en-IN" sz="1600" dirty="0" err="1" smtClean="0"/>
              <a:t>Cardiol</a:t>
            </a:r>
            <a:r>
              <a:rPr lang="en-IN" sz="1600" dirty="0" smtClean="0"/>
              <a:t> 1988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IN" sz="2800" dirty="0" smtClean="0"/>
              <a:t>Thallium-201 reinjection protocol 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The reinjection of a second, smaller dose of  </a:t>
            </a:r>
            <a:r>
              <a:rPr lang="en-IN" sz="2000" baseline="30000" dirty="0" smtClean="0"/>
              <a:t>201</a:t>
            </a:r>
            <a:r>
              <a:rPr lang="en-IN" sz="2000" dirty="0" smtClean="0"/>
              <a:t>Tl </a:t>
            </a:r>
          </a:p>
          <a:p>
            <a:pPr lvl="1"/>
            <a:r>
              <a:rPr lang="en-IN" sz="2000" dirty="0" smtClean="0"/>
              <a:t>Immediately following the redistribution images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Increases the blood level </a:t>
            </a:r>
            <a:r>
              <a:rPr lang="en-IN" sz="2000" dirty="0" smtClean="0"/>
              <a:t>of  </a:t>
            </a:r>
            <a:r>
              <a:rPr lang="en-IN" sz="2000" baseline="30000" dirty="0" smtClean="0"/>
              <a:t>201</a:t>
            </a:r>
            <a:r>
              <a:rPr lang="en-IN" sz="2000" dirty="0" smtClean="0"/>
              <a:t>Tl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Enhanced detection of stress defect reversibility </a:t>
            </a:r>
          </a:p>
          <a:p>
            <a:endParaRPr lang="en-IN" sz="2000" dirty="0" smtClean="0"/>
          </a:p>
          <a:p>
            <a:r>
              <a:rPr lang="en-IN" sz="2000" dirty="0" smtClean="0"/>
              <a:t>50 to 70 % of fixed defects at 4 hr were proved viable</a:t>
            </a:r>
          </a:p>
          <a:p>
            <a:endParaRPr lang="en-IN" sz="2000" dirty="0" smtClean="0"/>
          </a:p>
          <a:p>
            <a:r>
              <a:rPr lang="en-IN" sz="2000" dirty="0" smtClean="0"/>
              <a:t>Positive predictive value -  69%</a:t>
            </a:r>
          </a:p>
          <a:p>
            <a:endParaRPr lang="en-IN" sz="2000" dirty="0" smtClean="0"/>
          </a:p>
          <a:p>
            <a:r>
              <a:rPr lang="en-IN" sz="2000" dirty="0" smtClean="0"/>
              <a:t>Negative  predictive value -</a:t>
            </a:r>
            <a:r>
              <a:rPr lang="en-IN" sz="2000" dirty="0" smtClean="0">
                <a:solidFill>
                  <a:schemeClr val="tx2"/>
                </a:solidFill>
              </a:rPr>
              <a:t> 89 %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IN" sz="2800" dirty="0" smtClean="0"/>
              <a:t>Thallium-201 reinjection protocol 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“Differential uptake" </a:t>
            </a:r>
          </a:p>
          <a:p>
            <a:r>
              <a:rPr lang="en-IN" sz="2000" dirty="0" smtClean="0"/>
              <a:t>Infrequent phenomenon</a:t>
            </a:r>
          </a:p>
          <a:p>
            <a:endParaRPr lang="en-IN" sz="2000" dirty="0" smtClean="0"/>
          </a:p>
          <a:p>
            <a:r>
              <a:rPr lang="en-IN" sz="2000" dirty="0" smtClean="0"/>
              <a:t>Segments with reversible defects at redistribution appear to have more severe defects following reinjection </a:t>
            </a:r>
          </a:p>
          <a:p>
            <a:endParaRPr lang="en-IN" sz="2000" dirty="0" smtClean="0"/>
          </a:p>
          <a:p>
            <a:r>
              <a:rPr lang="en-IN" sz="2000" dirty="0" smtClean="0"/>
              <a:t>Relatively smaller increment in regional thallium-201 uptake following reinjection in ischemic compared to normal zones</a:t>
            </a:r>
          </a:p>
          <a:p>
            <a:endParaRPr lang="en-IN" sz="2000" dirty="0" smtClean="0"/>
          </a:p>
          <a:p>
            <a:r>
              <a:rPr lang="en-IN" sz="2000" dirty="0" smtClean="0"/>
              <a:t>Implication : It is probably necessary to obtain all three image sets (stress, redistribution and reinjection) to optimize assessment of ischemia and viability fully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r>
              <a:rPr lang="en-IN" sz="2800" dirty="0" smtClean="0"/>
              <a:t>Rest-redistribution imaging 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A significant percentage of resting thallium-201 defects show redistribution when reimaged several hours after injection</a:t>
            </a:r>
          </a:p>
          <a:p>
            <a:endParaRPr lang="en-IN" sz="2000" dirty="0" smtClean="0"/>
          </a:p>
          <a:p>
            <a:r>
              <a:rPr lang="en-IN" sz="2000" dirty="0" smtClean="0"/>
              <a:t>Indicative  of regional myocardial viability</a:t>
            </a:r>
          </a:p>
          <a:p>
            <a:endParaRPr lang="en-IN" sz="2000" dirty="0" smtClean="0"/>
          </a:p>
          <a:p>
            <a:r>
              <a:rPr lang="en-IN" sz="2000" dirty="0" smtClean="0"/>
              <a:t>An increase of tracer uptake of  </a:t>
            </a:r>
            <a:r>
              <a:rPr lang="en-IN" sz="2000" dirty="0" smtClean="0">
                <a:solidFill>
                  <a:schemeClr val="tx2"/>
                </a:solidFill>
              </a:rPr>
              <a:t>≥ 10% </a:t>
            </a:r>
            <a:r>
              <a:rPr lang="en-IN" sz="2000" dirty="0" smtClean="0"/>
              <a:t>on the redistribution images is considered indicative of viability</a:t>
            </a:r>
          </a:p>
          <a:p>
            <a:endParaRPr lang="en-IN" sz="2000" dirty="0" smtClean="0"/>
          </a:p>
          <a:p>
            <a:r>
              <a:rPr lang="en-IN" sz="2000" dirty="0" smtClean="0"/>
              <a:t>Useful when fixed perfusion defect is seen in dual isotope rest–stress study</a:t>
            </a:r>
          </a:p>
          <a:p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Technetium-99 labelled agents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/>
              <a:t>Tc-99m is a </a:t>
            </a:r>
            <a:r>
              <a:rPr lang="en-IN" sz="2000" dirty="0" smtClean="0">
                <a:solidFill>
                  <a:srgbClr val="0070C0"/>
                </a:solidFill>
              </a:rPr>
              <a:t>generator produced </a:t>
            </a:r>
            <a:r>
              <a:rPr lang="en-IN" sz="2000" dirty="0" smtClean="0"/>
              <a:t>product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readily available (on site) at most institutions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Advantages</a:t>
            </a:r>
          </a:p>
          <a:p>
            <a:r>
              <a:rPr lang="en-IN" sz="2000" dirty="0" smtClean="0"/>
              <a:t>Higher photon energy (</a:t>
            </a:r>
            <a:r>
              <a:rPr lang="en-IN" sz="2000" dirty="0" smtClean="0">
                <a:solidFill>
                  <a:schemeClr val="tx2"/>
                </a:solidFill>
              </a:rPr>
              <a:t>140 keV</a:t>
            </a:r>
            <a:r>
              <a:rPr lang="en-IN" sz="2000" dirty="0" smtClean="0"/>
              <a:t>)  </a:t>
            </a:r>
          </a:p>
          <a:p>
            <a:pPr lvl="1"/>
            <a:r>
              <a:rPr lang="en-IN" sz="2000" dirty="0" smtClean="0"/>
              <a:t>well suited for gamma camera imaging</a:t>
            </a:r>
          </a:p>
          <a:p>
            <a:pPr lvl="1"/>
            <a:r>
              <a:rPr lang="en-IN" sz="2000" dirty="0" smtClean="0">
                <a:solidFill>
                  <a:srgbClr val="0070C0"/>
                </a:solidFill>
              </a:rPr>
              <a:t>less photon attenuation </a:t>
            </a:r>
            <a:r>
              <a:rPr lang="en-IN" sz="2000" dirty="0" smtClean="0"/>
              <a:t>and scatter due to soft tissue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Short half-life (</a:t>
            </a:r>
            <a:r>
              <a:rPr lang="en-IN" sz="2000" dirty="0" smtClean="0">
                <a:solidFill>
                  <a:srgbClr val="0070C0"/>
                </a:solidFill>
              </a:rPr>
              <a:t>6 hrs</a:t>
            </a:r>
            <a:r>
              <a:rPr lang="en-IN" sz="2000" dirty="0" smtClean="0"/>
              <a:t>) and favorable dosimetry </a:t>
            </a:r>
          </a:p>
          <a:p>
            <a:pPr lvl="1"/>
            <a:r>
              <a:rPr lang="en-IN" sz="2000" dirty="0" smtClean="0"/>
              <a:t>Permits the administration of substantially more activity 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high number of emitted photons and </a:t>
            </a:r>
            <a:r>
              <a:rPr lang="en-IN" sz="2000" dirty="0" smtClean="0">
                <a:solidFill>
                  <a:srgbClr val="0070C0"/>
                </a:solidFill>
              </a:rPr>
              <a:t>improved image resolution</a:t>
            </a:r>
          </a:p>
          <a:p>
            <a:pPr lvl="1"/>
            <a:r>
              <a:rPr lang="en-IN" sz="2000" dirty="0" smtClean="0"/>
              <a:t>The increased photon flux  permits functional imaging with gated  SPECT or first-pass techniques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IN" sz="2800" dirty="0" err="1" smtClean="0"/>
              <a:t>Sestamibi</a:t>
            </a:r>
            <a:r>
              <a:rPr lang="en-IN" sz="2800" dirty="0" smtClean="0"/>
              <a:t> 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2000" dirty="0" smtClean="0"/>
          </a:p>
          <a:p>
            <a:r>
              <a:rPr lang="en-IN" sz="2000" dirty="0" err="1" smtClean="0">
                <a:solidFill>
                  <a:schemeClr val="tx2"/>
                </a:solidFill>
              </a:rPr>
              <a:t>Lipophilic</a:t>
            </a:r>
            <a:r>
              <a:rPr lang="en-IN" sz="2000" dirty="0" smtClean="0"/>
              <a:t>  </a:t>
            </a:r>
            <a:r>
              <a:rPr lang="en-IN" sz="2000" dirty="0" err="1" smtClean="0"/>
              <a:t>monovalent</a:t>
            </a:r>
            <a:r>
              <a:rPr lang="en-IN" sz="2000" dirty="0" smtClean="0"/>
              <a:t> </a:t>
            </a:r>
            <a:r>
              <a:rPr lang="en-IN" sz="2000" dirty="0" err="1" smtClean="0"/>
              <a:t>cation</a:t>
            </a:r>
            <a:r>
              <a:rPr lang="en-IN" sz="2000" dirty="0" smtClean="0"/>
              <a:t> with </a:t>
            </a:r>
            <a:r>
              <a:rPr lang="en-IN" sz="2000" dirty="0" smtClean="0">
                <a:solidFill>
                  <a:schemeClr val="tx2"/>
                </a:solidFill>
              </a:rPr>
              <a:t>transient hepatic uptake</a:t>
            </a:r>
            <a:r>
              <a:rPr lang="en-IN" sz="2000" dirty="0" smtClean="0"/>
              <a:t>, minimal lung uptake and a good target-to-background ratio </a:t>
            </a:r>
          </a:p>
          <a:p>
            <a:endParaRPr lang="en-US" sz="2000" dirty="0" smtClean="0"/>
          </a:p>
          <a:p>
            <a:r>
              <a:rPr lang="en-IN" sz="2000" dirty="0" smtClean="0"/>
              <a:t>First-pass extraction fraction - 60%</a:t>
            </a:r>
          </a:p>
          <a:p>
            <a:endParaRPr lang="en-IN" sz="2000" dirty="0" smtClean="0"/>
          </a:p>
          <a:p>
            <a:r>
              <a:rPr lang="en-IN" sz="2000" dirty="0" smtClean="0"/>
              <a:t>Mechanism of myocardial uptake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Passive </a:t>
            </a:r>
            <a:r>
              <a:rPr lang="en-IN" sz="2000" dirty="0" smtClean="0"/>
              <a:t> across the plasma and </a:t>
            </a:r>
            <a:r>
              <a:rPr lang="en-IN" sz="2000" dirty="0" smtClean="0">
                <a:solidFill>
                  <a:schemeClr val="tx2"/>
                </a:solidFill>
              </a:rPr>
              <a:t>mitochondrial membranes</a:t>
            </a:r>
          </a:p>
          <a:p>
            <a:pPr lvl="1"/>
            <a:r>
              <a:rPr lang="en-IN" sz="2000" dirty="0" smtClean="0"/>
              <a:t>Driven by the </a:t>
            </a:r>
            <a:r>
              <a:rPr lang="en-IN" sz="2000" dirty="0" err="1" smtClean="0"/>
              <a:t>transmembrane</a:t>
            </a:r>
            <a:r>
              <a:rPr lang="en-IN" sz="2000" dirty="0" smtClean="0"/>
              <a:t> electrochemical gradient</a:t>
            </a:r>
          </a:p>
          <a:p>
            <a:pPr lvl="1"/>
            <a:r>
              <a:rPr lang="en-IN" sz="2000" dirty="0" smtClean="0"/>
              <a:t>Retained within the mitochondria</a:t>
            </a:r>
          </a:p>
          <a:p>
            <a:pPr lvl="1"/>
            <a:endParaRPr lang="en-IN" sz="2000" dirty="0" smtClean="0">
              <a:solidFill>
                <a:schemeClr val="tx2"/>
              </a:solidFill>
            </a:endParaRPr>
          </a:p>
          <a:p>
            <a:pPr lvl="1"/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Radioactive decay </a:t>
            </a:r>
            <a:br>
              <a:rPr lang="en-US" sz="2800" dirty="0" smtClean="0"/>
            </a:br>
            <a:r>
              <a:rPr lang="en-US" sz="2800" dirty="0" smtClean="0"/>
              <a:t> Principles 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3571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34861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3810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Alpha decay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 decay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72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Gamma decay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IN" sz="2800" dirty="0" err="1" smtClean="0"/>
              <a:t>Sestamibi</a:t>
            </a:r>
            <a:r>
              <a:rPr lang="en-IN" sz="2800" dirty="0" smtClean="0"/>
              <a:t> 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rgbClr val="0070C0"/>
                </a:solidFill>
              </a:rPr>
              <a:t>Advantages</a:t>
            </a:r>
            <a:r>
              <a:rPr lang="en-IN" sz="2000" dirty="0" smtClean="0"/>
              <a:t>:</a:t>
            </a:r>
          </a:p>
          <a:p>
            <a:r>
              <a:rPr lang="en-IN" sz="2000" dirty="0" smtClean="0"/>
              <a:t>Simultaneous perfusion and function assessment is possible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Minimal  redistribution </a:t>
            </a:r>
            <a:r>
              <a:rPr lang="en-IN" sz="2000" dirty="0" smtClean="0"/>
              <a:t>over time</a:t>
            </a:r>
          </a:p>
          <a:p>
            <a:pPr lvl="1"/>
            <a:r>
              <a:rPr lang="en-IN" sz="2000" dirty="0" smtClean="0"/>
              <a:t>Well  suited to the prolonged acquisition times associated with </a:t>
            </a:r>
            <a:r>
              <a:rPr lang="en-IN" sz="2000" dirty="0" err="1" smtClean="0"/>
              <a:t>tomographic</a:t>
            </a:r>
            <a:r>
              <a:rPr lang="en-IN" sz="2000" dirty="0" smtClean="0"/>
              <a:t> imaging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The absence of redistribution</a:t>
            </a:r>
          </a:p>
          <a:p>
            <a:pPr lvl="1"/>
            <a:r>
              <a:rPr lang="en-IN" sz="2000" dirty="0" smtClean="0"/>
              <a:t>Necessitates </a:t>
            </a:r>
            <a:r>
              <a:rPr lang="en-IN" sz="2000" dirty="0" smtClean="0">
                <a:solidFill>
                  <a:schemeClr val="tx2"/>
                </a:solidFill>
              </a:rPr>
              <a:t>two separate injections</a:t>
            </a:r>
            <a:r>
              <a:rPr lang="en-IN" sz="2000" dirty="0" smtClean="0"/>
              <a:t>, one during peak stress and a second while at rest</a:t>
            </a:r>
          </a:p>
          <a:p>
            <a:pPr lvl="1"/>
            <a:r>
              <a:rPr lang="en-IN" sz="2000" dirty="0" smtClean="0"/>
              <a:t>Permits greater </a:t>
            </a:r>
            <a:r>
              <a:rPr lang="en-IN" sz="2000" dirty="0" smtClean="0">
                <a:solidFill>
                  <a:schemeClr val="tx2"/>
                </a:solidFill>
              </a:rPr>
              <a:t>flexibility in scheduling </a:t>
            </a:r>
            <a:r>
              <a:rPr lang="en-IN" sz="2000" dirty="0" smtClean="0"/>
              <a:t>(immediate image acquisition is not required)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/>
              <a:t>Tetrofosmin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A </a:t>
            </a:r>
            <a:r>
              <a:rPr lang="en-IN" sz="2000" dirty="0" err="1" smtClean="0"/>
              <a:t>lipophilic</a:t>
            </a:r>
            <a:r>
              <a:rPr lang="en-IN" sz="2000" dirty="0" smtClean="0"/>
              <a:t>, cationic compound</a:t>
            </a:r>
          </a:p>
          <a:p>
            <a:endParaRPr lang="en-IN" sz="2000" dirty="0" smtClean="0"/>
          </a:p>
          <a:p>
            <a:r>
              <a:rPr lang="en-IN" sz="2000" dirty="0" smtClean="0"/>
              <a:t>Good  myocardial uptake with rapid clearance from the liver, lungs and blood</a:t>
            </a:r>
          </a:p>
          <a:p>
            <a:endParaRPr lang="en-US" sz="2000" dirty="0" smtClean="0"/>
          </a:p>
          <a:p>
            <a:r>
              <a:rPr lang="en-IN" sz="2000" dirty="0" smtClean="0"/>
              <a:t>First-pass extraction fraction - </a:t>
            </a:r>
            <a:r>
              <a:rPr lang="en-IN" sz="2000" dirty="0" smtClean="0">
                <a:solidFill>
                  <a:schemeClr val="tx2"/>
                </a:solidFill>
              </a:rPr>
              <a:t>60%</a:t>
            </a:r>
          </a:p>
          <a:p>
            <a:endParaRPr lang="en-IN" sz="2000" dirty="0" smtClean="0"/>
          </a:p>
          <a:p>
            <a:r>
              <a:rPr lang="en-IN" sz="2000" dirty="0" smtClean="0"/>
              <a:t>More rapid washout from the liver than with </a:t>
            </a:r>
            <a:r>
              <a:rPr lang="en-IN" sz="2000" dirty="0" err="1" smtClean="0"/>
              <a:t>sestamibi</a:t>
            </a:r>
            <a:endParaRPr lang="en-IN" sz="2000" dirty="0" smtClean="0"/>
          </a:p>
          <a:p>
            <a:pPr lvl="1"/>
            <a:r>
              <a:rPr lang="en-IN" sz="2000" dirty="0" smtClean="0"/>
              <a:t>Permitting earlier imaging after injection</a:t>
            </a:r>
          </a:p>
          <a:p>
            <a:pPr lvl="1"/>
            <a:r>
              <a:rPr lang="en-IN" sz="2000" dirty="0" smtClean="0"/>
              <a:t>Less </a:t>
            </a:r>
            <a:r>
              <a:rPr lang="en-IN" sz="2000" dirty="0" err="1" smtClean="0"/>
              <a:t>artifact</a:t>
            </a:r>
            <a:r>
              <a:rPr lang="en-IN" sz="2000" dirty="0" smtClean="0"/>
              <a:t> from </a:t>
            </a:r>
            <a:r>
              <a:rPr lang="en-IN" sz="2000" dirty="0" err="1" smtClean="0"/>
              <a:t>subdiaphragmatic</a:t>
            </a:r>
            <a:r>
              <a:rPr lang="en-IN" sz="2000" dirty="0" smtClean="0"/>
              <a:t>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99mTc protocols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/>
              <a:t>Three basic protocols with 99mTc-labeled tracers: </a:t>
            </a:r>
          </a:p>
          <a:p>
            <a:r>
              <a:rPr lang="en-IN" sz="2000" dirty="0" smtClean="0">
                <a:solidFill>
                  <a:schemeClr val="tx2"/>
                </a:solidFill>
              </a:rPr>
              <a:t>A  single-day study</a:t>
            </a:r>
          </a:p>
          <a:p>
            <a:pPr lvl="1"/>
            <a:r>
              <a:rPr lang="en-IN" sz="2000" dirty="0" smtClean="0"/>
              <a:t>Myocardial  blood flow is interrogated at rest and at peak stress</a:t>
            </a:r>
          </a:p>
          <a:p>
            <a:pPr lvl="1"/>
            <a:r>
              <a:rPr lang="en-IN" sz="2000" dirty="0" smtClean="0"/>
              <a:t>First injected dose is low (8 to 10 mCi) and the second injected dose is high (22 to 30 </a:t>
            </a:r>
            <a:r>
              <a:rPr lang="en-IN" sz="2000" dirty="0" err="1" smtClean="0"/>
              <a:t>mCi</a:t>
            </a:r>
            <a:r>
              <a:rPr lang="en-IN" sz="2000" dirty="0" smtClean="0"/>
              <a:t>)</a:t>
            </a:r>
          </a:p>
          <a:p>
            <a:pPr lvl="1"/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A 2-day study </a:t>
            </a:r>
            <a:r>
              <a:rPr lang="en-IN" sz="2000" dirty="0" smtClean="0"/>
              <a:t>(patients with large body </a:t>
            </a:r>
            <a:r>
              <a:rPr lang="en-IN" sz="2000" dirty="0" err="1" smtClean="0"/>
              <a:t>habitus</a:t>
            </a:r>
            <a:r>
              <a:rPr lang="en-IN" sz="2000" dirty="0" smtClean="0"/>
              <a:t>)</a:t>
            </a:r>
          </a:p>
          <a:p>
            <a:pPr lvl="1"/>
            <a:r>
              <a:rPr lang="en-IN" sz="2000" dirty="0" smtClean="0"/>
              <a:t>Higher  doses of the tracer are injected (20 to 30 mCi) both at rest and at peak stress to optimize myocardial count rate</a:t>
            </a:r>
          </a:p>
          <a:p>
            <a:pPr lvl="1"/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A  dual-isotope technique</a:t>
            </a:r>
          </a:p>
          <a:p>
            <a:pPr lvl="1"/>
            <a:r>
              <a:rPr lang="en-IN" sz="2000" dirty="0" smtClean="0"/>
              <a:t>Injection  of thallium at rest followed by injection of  a 99mTc tracer at peak stress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0387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029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Dual isotope study</a:t>
            </a:r>
          </a:p>
          <a:p>
            <a:r>
              <a:rPr lang="en-US" dirty="0" smtClean="0"/>
              <a:t>Thallium rest redistribution and 99mTc </a:t>
            </a:r>
            <a:r>
              <a:rPr lang="en-US" dirty="0" err="1" smtClean="0"/>
              <a:t>Sestamibi</a:t>
            </a:r>
            <a:r>
              <a:rPr lang="en-US" dirty="0" smtClean="0"/>
              <a:t> stress test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 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8229600" cy="258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22098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620000" y="2209800"/>
            <a:ext cx="1524000" cy="259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General Principles of Interpretation and Reporting</a:t>
            </a:r>
            <a:r>
              <a:rPr lang="en-IN" sz="2800" i="1" dirty="0" smtClean="0"/>
              <a:t/>
            </a:r>
            <a:br>
              <a:rPr lang="en-IN" sz="2800" i="1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dirty="0" smtClean="0"/>
              <a:t>The key elements to be reported 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Perfusion defects - presence and location </a:t>
            </a:r>
          </a:p>
          <a:p>
            <a:r>
              <a:rPr lang="en-IN" sz="2000" dirty="0" smtClean="0">
                <a:solidFill>
                  <a:schemeClr val="tx2"/>
                </a:solidFill>
              </a:rPr>
              <a:t>Reversibility</a:t>
            </a:r>
            <a:r>
              <a:rPr lang="en-IN" sz="2000" dirty="0" smtClean="0"/>
              <a:t>  (stress induced ischemia) </a:t>
            </a:r>
          </a:p>
          <a:p>
            <a:r>
              <a:rPr lang="en-IN" sz="2000" dirty="0" smtClean="0"/>
              <a:t>Irreversible or fixed (MI) </a:t>
            </a:r>
          </a:p>
          <a:p>
            <a:r>
              <a:rPr lang="en-IN" sz="2000" dirty="0" smtClean="0"/>
              <a:t> The </a:t>
            </a:r>
            <a:r>
              <a:rPr lang="en-IN" sz="2000" dirty="0" smtClean="0">
                <a:solidFill>
                  <a:schemeClr val="tx2"/>
                </a:solidFill>
              </a:rPr>
              <a:t>extent</a:t>
            </a:r>
            <a:r>
              <a:rPr lang="en-IN" sz="2000" dirty="0" smtClean="0"/>
              <a:t> of perfusion abnormality</a:t>
            </a:r>
          </a:p>
          <a:p>
            <a:r>
              <a:rPr lang="en-IN" sz="2000" dirty="0" smtClean="0">
                <a:solidFill>
                  <a:schemeClr val="tx2"/>
                </a:solidFill>
              </a:rPr>
              <a:t>Severity </a:t>
            </a:r>
          </a:p>
          <a:p>
            <a:r>
              <a:rPr lang="en-IN" sz="2000" dirty="0" smtClean="0"/>
              <a:t>Extent and severity </a:t>
            </a:r>
          </a:p>
          <a:p>
            <a:pPr lvl="1"/>
            <a:r>
              <a:rPr lang="en-IN" sz="2000" dirty="0" smtClean="0"/>
              <a:t>Independent risk factors</a:t>
            </a:r>
          </a:p>
          <a:p>
            <a:pPr lvl="1"/>
            <a:r>
              <a:rPr lang="en-IN" sz="2000" dirty="0" smtClean="0"/>
              <a:t>Risk stratification</a:t>
            </a:r>
          </a:p>
          <a:p>
            <a:pPr lvl="1"/>
            <a:endParaRPr lang="en-US" sz="2000" dirty="0" smtClean="0"/>
          </a:p>
          <a:p>
            <a:r>
              <a:rPr lang="en-IN" sz="2000" b="1" dirty="0" smtClean="0"/>
              <a:t>It is not sufficient to describe a stress perfusion imaging test as simply “abnormal”</a:t>
            </a:r>
          </a:p>
          <a:p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SPECT Image Interpretation and Reporting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Visual evaluation</a:t>
            </a: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400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1054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A, A large, moderately severe, reversible IW defect reflecting a moderately severe flow reserve abnormality </a:t>
            </a:r>
          </a:p>
          <a:p>
            <a:r>
              <a:rPr lang="en-IN" dirty="0" smtClean="0"/>
              <a:t>B, A milder reversible IW defect reflecting a less severe </a:t>
            </a:r>
            <a:r>
              <a:rPr lang="en-IN" dirty="0" err="1" smtClean="0"/>
              <a:t>stenosis</a:t>
            </a:r>
            <a:r>
              <a:rPr lang="en-IN" dirty="0" smtClean="0"/>
              <a:t> or a severe </a:t>
            </a:r>
            <a:r>
              <a:rPr lang="en-IN" dirty="0" err="1" smtClean="0"/>
              <a:t>stenosis</a:t>
            </a:r>
            <a:r>
              <a:rPr lang="en-IN" dirty="0" smtClean="0"/>
              <a:t> with well-developed collaterals minimizing the defect severity</a:t>
            </a:r>
          </a:p>
          <a:p>
            <a:r>
              <a:rPr lang="en-IN" dirty="0" smtClean="0"/>
              <a:t>In both patients, there is also a mild lateral wall reversible defect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Single vascular territory reversible defects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4104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1054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A, A reversible IW defect consistent with inducible ischemia in the RCA territory</a:t>
            </a:r>
          </a:p>
          <a:p>
            <a:r>
              <a:rPr lang="en-IN" dirty="0" smtClean="0"/>
              <a:t>B, A reversible lateral wall defect consistent with inducible ischemia in the LCX territory</a:t>
            </a:r>
          </a:p>
          <a:p>
            <a:r>
              <a:rPr lang="en-IN" dirty="0" smtClean="0"/>
              <a:t>C, A reversible anterior wall defect  consistent with inducible ischemia in the LAD territory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Reversible defects in more than one vascular territory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35814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457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A, Inducible ischemia in LCX and RCA territories</a:t>
            </a:r>
          </a:p>
          <a:p>
            <a:r>
              <a:rPr lang="en-IN" dirty="0" smtClean="0"/>
              <a:t>B, Inducible ischemia in LCX and LAD territories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Perfusion abnormalities in all three major vascular territories</a:t>
            </a:r>
            <a:endParaRPr lang="en-IN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57400"/>
            <a:ext cx="3438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SPECT - BASICS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IN" sz="2800" dirty="0" smtClean="0"/>
              <a:t>Advantages and Disadvantages of Visual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dirty="0" smtClean="0">
                <a:solidFill>
                  <a:schemeClr val="tx2"/>
                </a:solidFill>
              </a:rPr>
              <a:t>Accuracy of visual analysis </a:t>
            </a:r>
          </a:p>
          <a:p>
            <a:r>
              <a:rPr lang="en-IN" sz="2000" dirty="0" smtClean="0"/>
              <a:t>Experience and training of the reader</a:t>
            </a:r>
          </a:p>
          <a:p>
            <a:r>
              <a:rPr lang="en-IN" sz="2000" dirty="0" smtClean="0"/>
              <a:t>Quality of the imaging study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Advantage</a:t>
            </a:r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Incorporate information from the raw data (e.g., Breast or an elevated diaphragm attenuating the inferior wall)</a:t>
            </a:r>
          </a:p>
          <a:p>
            <a:r>
              <a:rPr lang="en-IN" sz="2000" dirty="0" smtClean="0"/>
              <a:t>Adjust threshold for interpreting an abnormality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Disadvantage</a:t>
            </a:r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Inherently subjective</a:t>
            </a:r>
          </a:p>
          <a:p>
            <a:r>
              <a:rPr lang="en-IN" sz="2000" dirty="0" err="1" smtClean="0"/>
              <a:t>Intraobserver</a:t>
            </a:r>
            <a:r>
              <a:rPr lang="en-IN" sz="2000" dirty="0" smtClean="0"/>
              <a:t> and </a:t>
            </a:r>
            <a:r>
              <a:rPr lang="en-IN" sz="2000" dirty="0" err="1" smtClean="0"/>
              <a:t>interobserver</a:t>
            </a:r>
            <a:r>
              <a:rPr lang="en-IN" sz="2000" dirty="0" smtClean="0"/>
              <a:t> variability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err="1" smtClean="0"/>
              <a:t>Semiquantitative</a:t>
            </a:r>
            <a:r>
              <a:rPr lang="en-IN" sz="2800" dirty="0" smtClean="0"/>
              <a:t> visual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A standardised </a:t>
            </a:r>
            <a:r>
              <a:rPr lang="en-IN" sz="2000" dirty="0" smtClean="0">
                <a:solidFill>
                  <a:schemeClr val="tx2"/>
                </a:solidFill>
              </a:rPr>
              <a:t>segmentation model </a:t>
            </a:r>
          </a:p>
          <a:p>
            <a:pPr lvl="1"/>
            <a:r>
              <a:rPr lang="en-IN" sz="2000" dirty="0" smtClean="0"/>
              <a:t>Myocardium is divided into </a:t>
            </a:r>
            <a:r>
              <a:rPr lang="en-IN" sz="2000" dirty="0" smtClean="0">
                <a:solidFill>
                  <a:schemeClr val="tx2"/>
                </a:solidFill>
              </a:rPr>
              <a:t>17 segments</a:t>
            </a:r>
          </a:p>
          <a:p>
            <a:pPr lvl="1"/>
            <a:r>
              <a:rPr lang="en-IN" sz="2000" dirty="0" smtClean="0"/>
              <a:t>On the basis of  3 short-axis slices and a representative long-axis slice to depict the apex</a:t>
            </a:r>
          </a:p>
          <a:p>
            <a:endParaRPr lang="en-IN" sz="2000" dirty="0" smtClean="0"/>
          </a:p>
          <a:p>
            <a:r>
              <a:rPr lang="en-IN" sz="2000" dirty="0" smtClean="0"/>
              <a:t>Perfusion is graded within each segment on a </a:t>
            </a:r>
            <a:r>
              <a:rPr lang="en-IN" sz="2000" dirty="0" smtClean="0">
                <a:solidFill>
                  <a:schemeClr val="tx2"/>
                </a:solidFill>
              </a:rPr>
              <a:t>scale of 0 to 4 </a:t>
            </a:r>
          </a:p>
          <a:p>
            <a:pPr lvl="1"/>
            <a:r>
              <a:rPr lang="en-IN" sz="2000" dirty="0" smtClean="0"/>
              <a:t>0: Normal perfusion </a:t>
            </a:r>
          </a:p>
          <a:p>
            <a:pPr lvl="1"/>
            <a:r>
              <a:rPr lang="en-IN" sz="2000" dirty="0" smtClean="0"/>
              <a:t>4: A very severe perfusion defect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err="1" smtClean="0"/>
              <a:t>Semiquantitative</a:t>
            </a:r>
            <a:r>
              <a:rPr lang="en-IN" sz="2800" dirty="0" smtClean="0"/>
              <a:t> visual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IN" sz="2000" dirty="0" smtClean="0"/>
              <a:t>The segmental scores are assigned </a:t>
            </a:r>
          </a:p>
          <a:p>
            <a:pPr marL="742950" lvl="2" indent="-342900"/>
            <a:r>
              <a:rPr lang="en-IN" sz="2000" dirty="0" smtClean="0"/>
              <a:t>Subjectively by the image interpreter or </a:t>
            </a:r>
          </a:p>
          <a:p>
            <a:pPr marL="742950" lvl="2" indent="-342900"/>
            <a:r>
              <a:rPr lang="en-IN" sz="2000" dirty="0" smtClean="0"/>
              <a:t>Automatically by software programs</a:t>
            </a:r>
          </a:p>
          <a:p>
            <a:endParaRPr lang="en-I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62198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en-IN" sz="2800" dirty="0" err="1" smtClean="0"/>
              <a:t>Semiquantitative</a:t>
            </a:r>
            <a:r>
              <a:rPr lang="en-IN" sz="2800" dirty="0" smtClean="0"/>
              <a:t> visual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IN" sz="2000" dirty="0" smtClean="0"/>
              <a:t>Scores for all 17 segments are added to create a </a:t>
            </a:r>
            <a:r>
              <a:rPr lang="en-IN" sz="2000" dirty="0" smtClean="0">
                <a:solidFill>
                  <a:schemeClr val="tx2"/>
                </a:solidFill>
              </a:rPr>
              <a:t>“summed” score</a:t>
            </a:r>
          </a:p>
          <a:p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smtClean="0">
                <a:solidFill>
                  <a:schemeClr val="tx2"/>
                </a:solidFill>
              </a:rPr>
              <a:t>Summed stress score, SSS </a:t>
            </a:r>
          </a:p>
          <a:p>
            <a:pPr lvl="1"/>
            <a:r>
              <a:rPr lang="en-IN" sz="2000" dirty="0" smtClean="0"/>
              <a:t>Represents the </a:t>
            </a:r>
            <a:r>
              <a:rPr lang="en-IN" sz="2000" dirty="0" smtClean="0">
                <a:solidFill>
                  <a:schemeClr val="tx2"/>
                </a:solidFill>
              </a:rPr>
              <a:t>extent and severity </a:t>
            </a:r>
            <a:r>
              <a:rPr lang="en-IN" sz="2000" dirty="0" smtClean="0"/>
              <a:t>of stress perfusion abnormality, </a:t>
            </a:r>
            <a:r>
              <a:rPr lang="en-IN" sz="1800" dirty="0" smtClean="0"/>
              <a:t>(magnitude of perfusion defects related to both ischemia and  infarction)</a:t>
            </a:r>
          </a:p>
          <a:p>
            <a:pPr lvl="1"/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Summed rest score,  SRS </a:t>
            </a:r>
          </a:p>
          <a:p>
            <a:pPr lvl="1"/>
            <a:r>
              <a:rPr lang="en-IN" sz="2000" dirty="0" smtClean="0"/>
              <a:t>Represents the </a:t>
            </a:r>
            <a:r>
              <a:rPr lang="en-IN" sz="2000" dirty="0" smtClean="0">
                <a:solidFill>
                  <a:schemeClr val="tx2"/>
                </a:solidFill>
              </a:rPr>
              <a:t>extent of infarction</a:t>
            </a:r>
          </a:p>
          <a:p>
            <a:pPr lvl="1"/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The </a:t>
            </a:r>
            <a:r>
              <a:rPr lang="en-IN" sz="2000" dirty="0" smtClean="0">
                <a:solidFill>
                  <a:schemeClr val="tx2"/>
                </a:solidFill>
              </a:rPr>
              <a:t>summed difference score (SDS)</a:t>
            </a:r>
          </a:p>
          <a:p>
            <a:pPr lvl="1"/>
            <a:r>
              <a:rPr lang="en-IN" sz="2000" dirty="0" smtClean="0"/>
              <a:t>Subtracting the SRS from the SSS and</a:t>
            </a:r>
          </a:p>
          <a:p>
            <a:pPr lvl="1"/>
            <a:r>
              <a:rPr lang="en-IN" sz="2000" dirty="0" smtClean="0"/>
              <a:t>Represents the extent and severity of </a:t>
            </a:r>
            <a:r>
              <a:rPr lang="en-IN" sz="2000" dirty="0" smtClean="0">
                <a:solidFill>
                  <a:schemeClr val="tx2"/>
                </a:solidFill>
              </a:rPr>
              <a:t>stress-induced ischemia</a:t>
            </a:r>
          </a:p>
          <a:p>
            <a:pPr lvl="1"/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smtClean="0"/>
              <a:t>SSS :  Predictors of natural history outcomes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000" dirty="0" smtClean="0"/>
              <a:t>Standard segmental myocardial display for </a:t>
            </a:r>
            <a:r>
              <a:rPr lang="en-IN" sz="2000" dirty="0" err="1" smtClean="0"/>
              <a:t>semiquantitative</a:t>
            </a:r>
            <a:r>
              <a:rPr lang="en-IN" sz="2000" dirty="0" smtClean="0"/>
              <a:t> visual analysis in a 17-segment model</a:t>
            </a:r>
            <a:endParaRPr lang="en-IN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343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Segmental scoring: </a:t>
            </a:r>
            <a:r>
              <a:rPr lang="en-IN" dirty="0" smtClean="0"/>
              <a:t>severe apical fixed defect extending into the </a:t>
            </a:r>
            <a:r>
              <a:rPr lang="en-IN" dirty="0" err="1" smtClean="0"/>
              <a:t>inferoapical</a:t>
            </a:r>
            <a:r>
              <a:rPr lang="en-IN" dirty="0" smtClean="0"/>
              <a:t> and </a:t>
            </a:r>
            <a:r>
              <a:rPr lang="en-IN" dirty="0" err="1" smtClean="0"/>
              <a:t>anteroapical</a:t>
            </a:r>
            <a:r>
              <a:rPr lang="en-IN" dirty="0" smtClean="0"/>
              <a:t> walls with evidence of reversible defects in the inferior and lateral walls. SSS = 23; SRS = 15;    SDS = SSS − SRS = 8 represents the extent of ischemia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Quantitative analysis of SPECT imaging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>
                <a:solidFill>
                  <a:schemeClr val="tx2"/>
                </a:solidFill>
              </a:rPr>
              <a:t>Circumferential profile </a:t>
            </a:r>
            <a:r>
              <a:rPr lang="en-IN" sz="2000" dirty="0" smtClean="0"/>
              <a:t>of relative tracer activity </a:t>
            </a:r>
          </a:p>
          <a:p>
            <a:pPr>
              <a:buNone/>
            </a:pPr>
            <a:endParaRPr lang="en-IN" sz="1100" dirty="0" smtClean="0"/>
          </a:p>
          <a:p>
            <a:r>
              <a:rPr lang="en-IN" sz="2000" dirty="0" smtClean="0"/>
              <a:t>The most common technique employed</a:t>
            </a:r>
          </a:p>
          <a:p>
            <a:r>
              <a:rPr lang="en-IN" sz="2000" dirty="0" smtClean="0"/>
              <a:t>Around the tomogram of interest, such as a short-axis tomogram</a:t>
            </a:r>
          </a:p>
          <a:p>
            <a:r>
              <a:rPr lang="en-IN" sz="2000" dirty="0" smtClean="0"/>
              <a:t>Each short-axis tomogram is sampled at </a:t>
            </a:r>
            <a:r>
              <a:rPr lang="en-IN" sz="2000" dirty="0" smtClean="0">
                <a:solidFill>
                  <a:schemeClr val="tx2"/>
                </a:solidFill>
              </a:rPr>
              <a:t>every 3-6</a:t>
            </a:r>
            <a:r>
              <a:rPr lang="en-IN" sz="2000" baseline="30000" dirty="0" smtClean="0">
                <a:solidFill>
                  <a:schemeClr val="tx2"/>
                </a:solidFill>
              </a:rPr>
              <a:t>o</a:t>
            </a:r>
            <a:r>
              <a:rPr lang="en-IN" sz="2000" dirty="0" smtClean="0">
                <a:solidFill>
                  <a:schemeClr val="tx2"/>
                </a:solidFill>
              </a:rPr>
              <a:t> for 360</a:t>
            </a:r>
            <a:r>
              <a:rPr lang="en-IN" sz="2000" baseline="30000" dirty="0" smtClean="0">
                <a:solidFill>
                  <a:schemeClr val="tx2"/>
                </a:solidFill>
              </a:rPr>
              <a:t>o</a:t>
            </a:r>
            <a:r>
              <a:rPr lang="en-IN" sz="2000" dirty="0" smtClean="0"/>
              <a:t>, along a ray extending from the </a:t>
            </a:r>
            <a:r>
              <a:rPr lang="en-IN" sz="2000" dirty="0" err="1" smtClean="0"/>
              <a:t>center</a:t>
            </a:r>
            <a:r>
              <a:rPr lang="en-IN" sz="2000" dirty="0" smtClean="0"/>
              <a:t> of the image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26289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Quantitative analysis of SPECT imaging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The maximum pixel (</a:t>
            </a:r>
            <a:r>
              <a:rPr lang="en-IN" sz="2000" dirty="0" err="1" smtClean="0"/>
              <a:t>midportion</a:t>
            </a:r>
            <a:r>
              <a:rPr lang="en-IN" sz="2000" dirty="0" smtClean="0"/>
              <a:t> of the myocardium) are recorded for each angle </a:t>
            </a:r>
          </a:p>
          <a:p>
            <a:endParaRPr lang="en-IN" sz="2000" dirty="0" smtClean="0"/>
          </a:p>
          <a:p>
            <a:r>
              <a:rPr lang="en-IN" sz="2000" dirty="0" smtClean="0"/>
              <a:t>The data may be plotted to create a profile of the perfusion pattern relative to the most “normal” area of uptake </a:t>
            </a:r>
            <a:r>
              <a:rPr lang="en-IN" sz="1800" dirty="0" smtClean="0"/>
              <a:t>(assigned a value of 100% uptake)</a:t>
            </a:r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5600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Quantitative analysis of SPECT imaging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Quantitative extent of abnormality </a:t>
            </a:r>
          </a:p>
          <a:p>
            <a:r>
              <a:rPr lang="en-IN" sz="2000" dirty="0" smtClean="0"/>
              <a:t>Total amount of myocardium that falls below the lower limit of normal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Severity of the perfusion abnormality </a:t>
            </a:r>
          </a:p>
          <a:p>
            <a:r>
              <a:rPr lang="en-IN" sz="2000" dirty="0" smtClean="0"/>
              <a:t>Depth of the patient's perfusion abnormality relative to the lower limit of normal</a:t>
            </a:r>
            <a:endParaRPr lang="en-IN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91000"/>
            <a:ext cx="2714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181600" y="4953000"/>
            <a:ext cx="990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limit of normal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 Bull's-eye polar plot</a:t>
            </a:r>
            <a:endParaRPr lang="en-IN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714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648200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/>
              <a:t>  Data from all of the individual short-axis tomograms can be combined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 2D compilation of all of the 3D short-axis perfusion data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848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Gamma camera</a:t>
            </a:r>
            <a:endParaRPr lang="en-IN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8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62400"/>
            <a:ext cx="1952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37338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Gamma camera</a:t>
            </a:r>
          </a:p>
          <a:p>
            <a:pPr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Collimator – parallel hole collimator</a:t>
            </a:r>
          </a:p>
          <a:p>
            <a:r>
              <a:rPr lang="en-US" dirty="0" smtClean="0"/>
              <a:t>Detector crystal - </a:t>
            </a:r>
            <a:r>
              <a:rPr lang="en-US" dirty="0" err="1" smtClean="0"/>
              <a:t>NaI</a:t>
            </a:r>
            <a:endParaRPr lang="en-US" dirty="0" smtClean="0"/>
          </a:p>
          <a:p>
            <a:r>
              <a:rPr lang="en-US" dirty="0" smtClean="0"/>
              <a:t>Photomultiplier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Automated quantitative analysis software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563" y="1295400"/>
            <a:ext cx="4441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1905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Selected short- and long-axis</a:t>
            </a:r>
          </a:p>
          <a:p>
            <a:r>
              <a:rPr lang="en-IN" sz="2000" dirty="0" smtClean="0"/>
              <a:t>tomograms from stress and rest studies are automatically segmented and scored</a:t>
            </a:r>
            <a:endParaRPr lang="en-I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586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BULL’s  EYE PLOTS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83058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3D</a:t>
            </a:r>
            <a:endParaRPr lang="en-IN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Extent of ischemic myocardium (white area) measures 23% of the total myocardium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smtClean="0"/>
              <a:t>Advantages and Disadvantages of Quantitative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000" dirty="0" smtClean="0">
                <a:solidFill>
                  <a:schemeClr val="tx2"/>
                </a:solidFill>
              </a:rPr>
              <a:t>Advantages</a:t>
            </a:r>
          </a:p>
          <a:p>
            <a:r>
              <a:rPr lang="en-IN" sz="2000" dirty="0" smtClean="0"/>
              <a:t>Little or no human interaction</a:t>
            </a:r>
          </a:p>
          <a:p>
            <a:r>
              <a:rPr lang="en-IN" sz="2000" dirty="0" smtClean="0"/>
              <a:t>Highly </a:t>
            </a:r>
            <a:r>
              <a:rPr lang="en-IN" sz="2000" dirty="0" smtClean="0">
                <a:solidFill>
                  <a:schemeClr val="tx2"/>
                </a:solidFill>
              </a:rPr>
              <a:t>reproducible</a:t>
            </a:r>
          </a:p>
          <a:p>
            <a:r>
              <a:rPr lang="en-IN" sz="2000" dirty="0" smtClean="0"/>
              <a:t>Accounts for potential artifacts such as breast or diaphragm attenuation</a:t>
            </a:r>
          </a:p>
          <a:p>
            <a:r>
              <a:rPr lang="en-IN" sz="2000" dirty="0" smtClean="0"/>
              <a:t>More objectivity and </a:t>
            </a:r>
            <a:r>
              <a:rPr lang="en-IN" sz="2000" dirty="0" err="1" smtClean="0"/>
              <a:t>reproduciblility</a:t>
            </a:r>
            <a:r>
              <a:rPr lang="en-IN" sz="2000" dirty="0" smtClean="0"/>
              <a:t> </a:t>
            </a:r>
            <a:r>
              <a:rPr lang="en-IN" sz="2000" dirty="0" smtClean="0">
                <a:sym typeface="Wingdings" pitchFamily="2" charset="2"/>
              </a:rPr>
              <a:t></a:t>
            </a:r>
            <a:r>
              <a:rPr lang="en-IN" sz="2000" dirty="0" smtClean="0"/>
              <a:t> Interrogate the effect of therapies on serial changes in myocardial perfusion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Disadvantages</a:t>
            </a:r>
            <a:endParaRPr lang="en-IN" sz="2000" dirty="0" smtClean="0">
              <a:solidFill>
                <a:schemeClr val="tx2"/>
              </a:solidFill>
            </a:endParaRPr>
          </a:p>
          <a:p>
            <a:r>
              <a:rPr lang="en-IN" sz="2000" dirty="0" err="1" smtClean="0"/>
              <a:t>Artifacts</a:t>
            </a:r>
            <a:r>
              <a:rPr lang="en-IN" sz="2000" dirty="0" smtClean="0"/>
              <a:t> that are not accounted for by the normal data comparison (motion or other suboptimal quality issues may  be called abnormal by </a:t>
            </a:r>
            <a:r>
              <a:rPr lang="en-IN" sz="2000" dirty="0" err="1" smtClean="0"/>
              <a:t>quantitation</a:t>
            </a:r>
            <a:r>
              <a:rPr lang="en-IN" sz="2000" dirty="0" smtClean="0"/>
              <a:t>)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In practice : Final conclusion is arrived by visual analysis incorporating the quantitative data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Beyond Myocardial Perfusion </a:t>
            </a:r>
            <a:br>
              <a:rPr lang="en-IN" sz="2800" dirty="0" smtClean="0"/>
            </a:br>
            <a:r>
              <a:rPr lang="en-IN" sz="2400" dirty="0" smtClean="0"/>
              <a:t>(Signs in SPECT Imaging Analysis)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Lung Uptake</a:t>
            </a:r>
          </a:p>
          <a:p>
            <a:r>
              <a:rPr lang="en-IN" sz="2000" dirty="0" smtClean="0"/>
              <a:t>In some patients, substantial tracer uptake is apparent throughout the lung fields </a:t>
            </a:r>
            <a:r>
              <a:rPr lang="en-IN" sz="2000" dirty="0" smtClean="0">
                <a:solidFill>
                  <a:schemeClr val="tx2"/>
                </a:solidFill>
              </a:rPr>
              <a:t>after stress </a:t>
            </a:r>
            <a:r>
              <a:rPr lang="en-IN" sz="2000" dirty="0" smtClean="0"/>
              <a:t>that is not present at rest</a:t>
            </a:r>
          </a:p>
          <a:p>
            <a:pPr lvl="1"/>
            <a:r>
              <a:rPr lang="en-IN" sz="2000" dirty="0" smtClean="0"/>
              <a:t>Often have </a:t>
            </a:r>
            <a:r>
              <a:rPr lang="en-IN" sz="2000" dirty="0" smtClean="0">
                <a:solidFill>
                  <a:schemeClr val="tx2"/>
                </a:solidFill>
              </a:rPr>
              <a:t>severe </a:t>
            </a:r>
            <a:r>
              <a:rPr lang="en-IN" sz="2000" dirty="0" err="1" smtClean="0">
                <a:solidFill>
                  <a:schemeClr val="tx2"/>
                </a:solidFill>
              </a:rPr>
              <a:t>multivessel</a:t>
            </a:r>
            <a:r>
              <a:rPr lang="en-IN" sz="2000" dirty="0" smtClean="0">
                <a:solidFill>
                  <a:schemeClr val="tx2"/>
                </a:solidFill>
              </a:rPr>
              <a:t> disease</a:t>
            </a:r>
          </a:p>
          <a:p>
            <a:pPr lvl="1"/>
            <a:r>
              <a:rPr lang="en-IN" sz="2000" dirty="0" smtClean="0"/>
              <a:t>Elevation of PCWP during exercise</a:t>
            </a:r>
          </a:p>
          <a:p>
            <a:pPr lvl="1"/>
            <a:r>
              <a:rPr lang="en-IN" sz="2000" dirty="0" smtClean="0"/>
              <a:t>Decreases in EF during exercise</a:t>
            </a:r>
          </a:p>
          <a:p>
            <a:pPr lvl="1"/>
            <a:endParaRPr lang="en-IN" sz="2000" dirty="0" smtClean="0"/>
          </a:p>
          <a:p>
            <a:r>
              <a:rPr lang="en-IN" sz="2000" b="1" dirty="0" smtClean="0"/>
              <a:t>Mechanism</a:t>
            </a:r>
            <a:r>
              <a:rPr lang="en-IN" sz="2000" dirty="0" smtClean="0"/>
              <a:t>: </a:t>
            </a:r>
          </a:p>
          <a:p>
            <a:pPr lvl="1"/>
            <a:r>
              <a:rPr lang="en-IN" sz="2000" dirty="0" smtClean="0"/>
              <a:t>Ischemia-induced </a:t>
            </a:r>
            <a:r>
              <a:rPr lang="en-IN" sz="2000" dirty="0" smtClean="0">
                <a:solidFill>
                  <a:schemeClr val="tx2"/>
                </a:solidFill>
              </a:rPr>
              <a:t>elevation in LA and pulmonary pressures slows pulmonary transit </a:t>
            </a:r>
            <a:r>
              <a:rPr lang="en-IN" sz="2000" dirty="0" smtClean="0"/>
              <a:t>of the tracer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more time for extraction or transudation into the interstitial spaces of the 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2105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lung uptake of Thallium 201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Transient Ischemic Dilation of the Left Ventricle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Imaging pattern in which the </a:t>
            </a:r>
            <a:r>
              <a:rPr lang="en-IN" sz="2000" dirty="0" smtClean="0">
                <a:solidFill>
                  <a:schemeClr val="tx2"/>
                </a:solidFill>
              </a:rPr>
              <a:t>LV or LV cavity appears larger </a:t>
            </a:r>
            <a:r>
              <a:rPr lang="en-IN" sz="2000" dirty="0" smtClean="0"/>
              <a:t>on the stress images than at rest</a:t>
            </a:r>
          </a:p>
          <a:p>
            <a:endParaRPr lang="en-IN" sz="2000" dirty="0" smtClean="0"/>
          </a:p>
          <a:p>
            <a:r>
              <a:rPr lang="en-IN" sz="2000" b="1" dirty="0" smtClean="0"/>
              <a:t>Entire left ventricle appears larger </a:t>
            </a:r>
            <a:r>
              <a:rPr lang="en-IN" sz="2000" smtClean="0"/>
              <a:t>during </a:t>
            </a:r>
            <a:r>
              <a:rPr lang="en-IN" sz="2000" smtClean="0"/>
              <a:t>stress</a:t>
            </a:r>
          </a:p>
          <a:p>
            <a:endParaRPr lang="en-IN" sz="1000" dirty="0" smtClean="0"/>
          </a:p>
          <a:p>
            <a:pPr lvl="1"/>
            <a:r>
              <a:rPr lang="en-IN" sz="2000" dirty="0" err="1" smtClean="0"/>
              <a:t>Pathophysiology</a:t>
            </a:r>
            <a:r>
              <a:rPr lang="en-IN" sz="2000" dirty="0" smtClean="0"/>
              <a:t>: Extensive ischemia and </a:t>
            </a:r>
            <a:r>
              <a:rPr lang="en-IN" sz="2000" dirty="0" smtClean="0">
                <a:solidFill>
                  <a:schemeClr val="tx2"/>
                </a:solidFill>
              </a:rPr>
              <a:t>prolonged </a:t>
            </a:r>
            <a:r>
              <a:rPr lang="en-IN" sz="2000" dirty="0" err="1" smtClean="0">
                <a:solidFill>
                  <a:schemeClr val="tx2"/>
                </a:solidFill>
              </a:rPr>
              <a:t>postischemic</a:t>
            </a:r>
            <a:r>
              <a:rPr lang="en-IN" sz="2000" dirty="0" smtClean="0">
                <a:solidFill>
                  <a:schemeClr val="tx2"/>
                </a:solidFill>
              </a:rPr>
              <a:t> systolic dysfunction </a:t>
            </a:r>
            <a:r>
              <a:rPr lang="en-IN" sz="2000" dirty="0" smtClean="0"/>
              <a:t>resulting in a dilated, dysfunctional LV</a:t>
            </a:r>
          </a:p>
          <a:p>
            <a:pPr lvl="1"/>
            <a:endParaRPr lang="en-IN" sz="2000" dirty="0" smtClean="0"/>
          </a:p>
          <a:p>
            <a:r>
              <a:rPr lang="en-IN" sz="2000" b="1" dirty="0" smtClean="0"/>
              <a:t>Apparent dilation of the LV cavity </a:t>
            </a:r>
            <a:endParaRPr lang="en-IN" sz="2000" b="1" dirty="0" smtClean="0"/>
          </a:p>
          <a:p>
            <a:endParaRPr lang="en-IN" sz="1000" b="1" dirty="0" smtClean="0"/>
          </a:p>
          <a:p>
            <a:pPr lvl="1"/>
            <a:r>
              <a:rPr lang="en-IN" sz="2000" dirty="0" smtClean="0"/>
              <a:t>The </a:t>
            </a:r>
            <a:r>
              <a:rPr lang="en-IN" sz="2000" dirty="0" err="1" smtClean="0"/>
              <a:t>epicardial</a:t>
            </a:r>
            <a:r>
              <a:rPr lang="en-IN" sz="2000" dirty="0" smtClean="0"/>
              <a:t> silhouette appears similar at stress and rest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Diffuse </a:t>
            </a:r>
            <a:r>
              <a:rPr lang="en-IN" sz="2000" dirty="0" err="1" smtClean="0">
                <a:solidFill>
                  <a:schemeClr val="tx2"/>
                </a:solidFill>
              </a:rPr>
              <a:t>subendocardial</a:t>
            </a:r>
            <a:r>
              <a:rPr lang="en-IN" sz="2000" dirty="0" smtClean="0">
                <a:solidFill>
                  <a:schemeClr val="tx2"/>
                </a:solidFill>
              </a:rPr>
              <a:t> </a:t>
            </a:r>
            <a:r>
              <a:rPr lang="en-IN" sz="2000" dirty="0" smtClean="0">
                <a:solidFill>
                  <a:schemeClr val="tx2"/>
                </a:solidFill>
              </a:rPr>
              <a:t>ischemia</a:t>
            </a:r>
            <a:endParaRPr lang="en-IN" sz="2000" dirty="0" smtClean="0"/>
          </a:p>
          <a:p>
            <a:pPr lvl="1"/>
            <a:r>
              <a:rPr lang="en-IN" sz="2000" dirty="0" smtClean="0"/>
              <a:t>Associated with severe and extensive CAD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Transient Ischemic Dilation of the Left Ventricle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5038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49530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The perfusion pattern suggests single-vessel disease, but the presence of transient ischemic cavity dilation is suggestive of more extensive and higher risk disease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743200" y="17526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Transient ischemic dilation of LV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IN" sz="2800" dirty="0" smtClean="0"/>
              <a:t>Common Normal Variations in SPECT Imaging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May be falsely interpreted as a defect</a:t>
            </a:r>
          </a:p>
          <a:p>
            <a:endParaRPr lang="en-IN" sz="2000" dirty="0" smtClean="0"/>
          </a:p>
          <a:p>
            <a:r>
              <a:rPr lang="en-IN" sz="2000" dirty="0" smtClean="0"/>
              <a:t>Related to structural variations of the myocardium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“dropout” of the upper septum </a:t>
            </a:r>
            <a:r>
              <a:rPr lang="en-IN" sz="2000" dirty="0" smtClean="0"/>
              <a:t>because of merging of the muscular septum with the membranous septum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Apical thinning</a:t>
            </a:r>
            <a:r>
              <a:rPr lang="en-IN" sz="2000" dirty="0" smtClean="0"/>
              <a:t>: The apex is anatomically thinner than other myocardial regions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14800"/>
            <a:ext cx="53625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Common Normal Variations in SPECT Imaging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783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Related to technical factors associated with image acquisition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The lateral wall may often appear brighter than the </a:t>
            </a:r>
            <a:r>
              <a:rPr lang="en-IN" sz="2000" dirty="0" err="1" smtClean="0"/>
              <a:t>contralateral</a:t>
            </a:r>
            <a:r>
              <a:rPr lang="en-IN" sz="2000" dirty="0" smtClean="0"/>
              <a:t> septum </a:t>
            </a:r>
          </a:p>
          <a:p>
            <a:pPr lvl="1"/>
            <a:r>
              <a:rPr lang="en-IN" sz="2000" dirty="0" smtClean="0"/>
              <a:t>The camera is physically closer to the lateral myocardial wall  than to the septum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less soft tissue attenuation and more efficient count capture</a:t>
            </a:r>
          </a:p>
          <a:p>
            <a:endParaRPr lang="en-IN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1914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Autofit/>
          </a:bodyPr>
          <a:lstStyle/>
          <a:p>
            <a:r>
              <a:rPr lang="en-IN" sz="2800" dirty="0" smtClean="0"/>
              <a:t>Technical Artifacts Affecting Image Interpretation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IN" sz="2000" dirty="0" smtClean="0"/>
              <a:t>Attenuation of photons refers to undetected events in the heart due to interaction of photons with the intervening soft tissue</a:t>
            </a:r>
          </a:p>
          <a:p>
            <a:endParaRPr lang="en-IN" sz="2000" dirty="0" smtClean="0"/>
          </a:p>
          <a:p>
            <a:r>
              <a:rPr lang="en-IN" sz="2000" dirty="0" smtClean="0"/>
              <a:t>Mimic true myocardial perfusion defects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>
                <a:solidFill>
                  <a:schemeClr val="tx2"/>
                </a:solidFill>
                <a:sym typeface="Wingdings" pitchFamily="2" charset="2"/>
              </a:rPr>
              <a:t>R</a:t>
            </a:r>
            <a:r>
              <a:rPr lang="en-IN" sz="2000" dirty="0" smtClean="0">
                <a:solidFill>
                  <a:schemeClr val="tx2"/>
                </a:solidFill>
              </a:rPr>
              <a:t>educe specificity        </a:t>
            </a:r>
            <a:r>
              <a:rPr lang="en-IN" sz="2000" dirty="0" smtClean="0"/>
              <a:t>(increase false-positive findings)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Breast Attenuation</a:t>
            </a:r>
          </a:p>
          <a:p>
            <a:pPr>
              <a:buNone/>
            </a:pPr>
            <a:endParaRPr lang="en-IN" sz="1000" b="1" dirty="0" smtClean="0"/>
          </a:p>
          <a:p>
            <a:r>
              <a:rPr lang="en-IN" sz="2000" dirty="0" smtClean="0"/>
              <a:t>In patients with large or dense breasts, significant attenuation may create </a:t>
            </a:r>
            <a:r>
              <a:rPr lang="en-IN" sz="2000" dirty="0" err="1" smtClean="0"/>
              <a:t>artifacts</a:t>
            </a:r>
            <a:endParaRPr lang="en-IN" sz="2000" dirty="0" smtClean="0"/>
          </a:p>
          <a:p>
            <a:endParaRPr lang="en-IN" sz="900" dirty="0" smtClean="0"/>
          </a:p>
          <a:p>
            <a:r>
              <a:rPr lang="en-IN" sz="2000" dirty="0" smtClean="0"/>
              <a:t>Gender-matched quantitative data bases have had a </a:t>
            </a:r>
            <a:r>
              <a:rPr lang="en-IN" sz="2000" dirty="0" err="1" smtClean="0"/>
              <a:t>favorable</a:t>
            </a:r>
            <a:r>
              <a:rPr lang="en-IN" sz="2000" dirty="0" smtClean="0"/>
              <a:t> impact</a:t>
            </a:r>
          </a:p>
          <a:p>
            <a:endParaRPr lang="en-IN" sz="900" dirty="0" smtClean="0"/>
          </a:p>
          <a:p>
            <a:r>
              <a:rPr lang="en-IN" sz="2000" dirty="0" smtClean="0"/>
              <a:t>Data bases generally consist of subjects of average body and breast size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Technical </a:t>
            </a:r>
            <a:r>
              <a:rPr lang="en-IN" sz="2800" dirty="0" err="1" smtClean="0"/>
              <a:t>Artifacts</a:t>
            </a:r>
            <a:r>
              <a:rPr lang="en-IN" sz="2800" dirty="0" smtClean="0"/>
              <a:t> Affecting Image Interpretation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3905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5334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mild fixed anterior and </a:t>
            </a:r>
            <a:r>
              <a:rPr lang="en-IN" dirty="0" err="1" smtClean="0"/>
              <a:t>anteroseptal</a:t>
            </a:r>
            <a:r>
              <a:rPr lang="en-IN" dirty="0" smtClean="0"/>
              <a:t> defect </a:t>
            </a:r>
          </a:p>
          <a:p>
            <a:r>
              <a:rPr lang="en-IN" dirty="0" smtClean="0"/>
              <a:t>? A </a:t>
            </a:r>
            <a:r>
              <a:rPr lang="en-IN" dirty="0" err="1" smtClean="0"/>
              <a:t>nontransmural</a:t>
            </a:r>
            <a:r>
              <a:rPr lang="en-IN" dirty="0" smtClean="0"/>
              <a:t> anterior infarct </a:t>
            </a:r>
          </a:p>
          <a:p>
            <a:r>
              <a:rPr lang="en-IN" dirty="0" smtClean="0"/>
              <a:t>? </a:t>
            </a:r>
            <a:r>
              <a:rPr lang="en-IN" dirty="0" err="1" smtClean="0"/>
              <a:t>Artifact</a:t>
            </a:r>
            <a:r>
              <a:rPr lang="en-IN" dirty="0" smtClean="0"/>
              <a:t>  due to breast attenuation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362200"/>
            <a:ext cx="3705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4572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smtClean="0">
                <a:solidFill>
                  <a:schemeClr val="tx2"/>
                </a:solidFill>
              </a:rPr>
              <a:t>event is localized </a:t>
            </a:r>
            <a:r>
              <a:rPr lang="en-IN" dirty="0" smtClean="0"/>
              <a:t>on the basis of where the photon interacts with the crystal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67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Capture of emitted photons by a gamma camera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Technical </a:t>
            </a:r>
            <a:r>
              <a:rPr lang="en-IN" sz="2800" dirty="0" err="1" smtClean="0"/>
              <a:t>Artifacts</a:t>
            </a:r>
            <a:r>
              <a:rPr lang="en-IN" sz="2800" dirty="0" smtClean="0"/>
              <a:t> Affecting Image Interpretation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4291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 the gated images, the same SA and VLA views are frozen in end diastole and end systole </a:t>
            </a:r>
          </a:p>
          <a:p>
            <a:r>
              <a:rPr lang="en-IN" dirty="0" smtClean="0"/>
              <a:t>Wall thickening from end diastole to end systole appears normal</a:t>
            </a:r>
          </a:p>
          <a:p>
            <a:r>
              <a:rPr lang="en-IN" dirty="0" smtClean="0"/>
              <a:t>This is most consistent with an attenuation </a:t>
            </a:r>
            <a:r>
              <a:rPr lang="en-IN" dirty="0" err="1" smtClean="0"/>
              <a:t>artifact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Technical </a:t>
            </a:r>
            <a:r>
              <a:rPr lang="en-IN" sz="2800" dirty="0" err="1" smtClean="0"/>
              <a:t>Artifacts</a:t>
            </a:r>
            <a:r>
              <a:rPr lang="en-IN" sz="2800" dirty="0" smtClean="0"/>
              <a:t> Affecting Image Interpretation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Inferior Wall Attenuation</a:t>
            </a:r>
          </a:p>
          <a:p>
            <a:pPr>
              <a:buNone/>
            </a:pPr>
            <a:endParaRPr lang="en-IN" sz="1000" b="1" dirty="0" smtClean="0"/>
          </a:p>
          <a:p>
            <a:r>
              <a:rPr lang="en-IN" sz="2000" dirty="0" smtClean="0"/>
              <a:t>Commonly encountered in SPECT imaging</a:t>
            </a:r>
          </a:p>
          <a:p>
            <a:endParaRPr lang="en-IN" sz="900" dirty="0" smtClean="0"/>
          </a:p>
          <a:p>
            <a:r>
              <a:rPr lang="en-IN" sz="2000" dirty="0" smtClean="0"/>
              <a:t>May be caused by diaphragm overlapping the inferior wall </a:t>
            </a:r>
          </a:p>
          <a:p>
            <a:endParaRPr lang="en-IN" sz="900" dirty="0" smtClean="0"/>
          </a:p>
          <a:p>
            <a:r>
              <a:rPr lang="en-IN" sz="2000" dirty="0" smtClean="0"/>
              <a:t>The longer distance from the IW to the camera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photons must traverse a greater degree of tissue before reaching the detectors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increase the degree of scatter and attenuation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Technical </a:t>
            </a:r>
            <a:r>
              <a:rPr lang="en-IN" sz="2800" dirty="0" err="1" smtClean="0"/>
              <a:t>Artifacts</a:t>
            </a:r>
            <a:r>
              <a:rPr lang="en-IN" sz="2800" dirty="0" smtClean="0"/>
              <a:t> Affecting Image Interpretation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019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922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Attenuation of the inferior basal wall </a:t>
            </a:r>
          </a:p>
          <a:p>
            <a:r>
              <a:rPr lang="en-IN" dirty="0" smtClean="0"/>
              <a:t>Most commonly, this appears as a tapering of the IW seen best on the VLA</a:t>
            </a:r>
          </a:p>
          <a:p>
            <a:r>
              <a:rPr lang="en-IN" dirty="0" smtClean="0"/>
              <a:t>Prone position: The IW is pulled somewhat away from the diaphragm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IN" sz="3200" dirty="0" smtClean="0"/>
              <a:t>ECG-gated   SPECT</a:t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Simultaneous assessment of LV function and perfusion</a:t>
            </a:r>
          </a:p>
          <a:p>
            <a:endParaRPr lang="en-IN" sz="2000" dirty="0" smtClean="0"/>
          </a:p>
          <a:p>
            <a:r>
              <a:rPr lang="en-IN" sz="2000" dirty="0" smtClean="0"/>
              <a:t>Involves creation of one cardiac cycle for analysis that represents an average of several hundred beats </a:t>
            </a:r>
          </a:p>
          <a:p>
            <a:pPr lvl="1"/>
            <a:r>
              <a:rPr lang="en-IN" sz="2000" dirty="0" smtClean="0"/>
              <a:t>counts recorded during any individual cardiac cycle is insufficient 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Images acquired during a period of </a:t>
            </a:r>
            <a:r>
              <a:rPr lang="en-IN" sz="2000" dirty="0" smtClean="0">
                <a:solidFill>
                  <a:schemeClr val="tx2"/>
                </a:solidFill>
              </a:rPr>
              <a:t>8 to 15 minutes</a:t>
            </a:r>
          </a:p>
          <a:p>
            <a:endParaRPr lang="en-US" sz="2000" dirty="0" smtClean="0"/>
          </a:p>
          <a:p>
            <a:r>
              <a:rPr lang="en-IN" sz="2000" dirty="0" smtClean="0"/>
              <a:t>Frames are redisplayed sequentially in a cine or movie format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Beat-length windowing</a:t>
            </a:r>
          </a:p>
          <a:p>
            <a:pPr lvl="2"/>
            <a:r>
              <a:rPr lang="en-IN" sz="2000" dirty="0" smtClean="0"/>
              <a:t> High-quality ECG-gated images</a:t>
            </a:r>
          </a:p>
          <a:p>
            <a:endParaRPr lang="en-IN" sz="2000" dirty="0" smtClean="0"/>
          </a:p>
          <a:p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Basis for the technique of ECG gating</a:t>
            </a:r>
            <a:endParaRPr lang="en-IN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215" y="1600200"/>
            <a:ext cx="4461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3048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end diastolic</a:t>
            </a:r>
          </a:p>
          <a:p>
            <a:r>
              <a:rPr lang="en-US" dirty="0" smtClean="0"/>
              <a:t>4 – end systolic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096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Wall thickening and brightening are seen across the course of systole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ECG-gated SPECT image interpretation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dirty="0" smtClean="0"/>
              <a:t>Visual assessment of regional myocardial function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Normally brightening - normal regional systolic performance</a:t>
            </a:r>
          </a:p>
          <a:p>
            <a:endParaRPr lang="en-IN" sz="2000" dirty="0" smtClean="0"/>
          </a:p>
          <a:p>
            <a:r>
              <a:rPr lang="en-IN" sz="2000" dirty="0" smtClean="0"/>
              <a:t>Diminished but apparent brightening – </a:t>
            </a:r>
            <a:r>
              <a:rPr lang="en-IN" sz="2000" dirty="0" err="1" smtClean="0"/>
              <a:t>hypokinetic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Slight brightening - severely </a:t>
            </a:r>
            <a:r>
              <a:rPr lang="en-IN" sz="2000" dirty="0" err="1" smtClean="0"/>
              <a:t>hypokinetic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No apparent brightening - </a:t>
            </a:r>
            <a:r>
              <a:rPr lang="en-IN" sz="2000" dirty="0" err="1" smtClean="0"/>
              <a:t>akinetic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ECG-gated SPECT – Visual assessment</a:t>
            </a:r>
            <a:endParaRPr lang="en-IN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2" y="1447800"/>
            <a:ext cx="4524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181600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A, Inferior region appears to brighten less - severely </a:t>
            </a:r>
            <a:r>
              <a:rPr lang="en-IN" dirty="0" err="1" smtClean="0"/>
              <a:t>hypokinetic</a:t>
            </a:r>
            <a:r>
              <a:rPr lang="en-IN" dirty="0" smtClean="0"/>
              <a:t> </a:t>
            </a:r>
          </a:p>
          <a:p>
            <a:r>
              <a:rPr lang="en-IN" dirty="0" smtClean="0"/>
              <a:t>The lateral wall also brightens less than the normal septum - </a:t>
            </a:r>
            <a:r>
              <a:rPr lang="en-IN" dirty="0" err="1" smtClean="0"/>
              <a:t>hypokinetic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r>
              <a:rPr lang="en-IN" dirty="0" smtClean="0"/>
              <a:t>B, The apex in HLA appears to have no change from diastole to systole - </a:t>
            </a:r>
            <a:r>
              <a:rPr lang="en-IN" dirty="0" err="1" smtClean="0"/>
              <a:t>Akinetic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ECG-gated SPECT -  </a:t>
            </a:r>
            <a:r>
              <a:rPr lang="en-IN" sz="2800" dirty="0" smtClean="0"/>
              <a:t>Quantitative Analysis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Computer-based methodology with software capable of quantitative analysis </a:t>
            </a:r>
          </a:p>
          <a:p>
            <a:endParaRPr lang="en-IN" sz="1600" dirty="0" smtClean="0"/>
          </a:p>
          <a:p>
            <a:r>
              <a:rPr lang="en-IN" sz="2000" dirty="0" smtClean="0"/>
              <a:t>Fully automated and highly reproducible</a:t>
            </a:r>
          </a:p>
          <a:p>
            <a:endParaRPr lang="en-IN" sz="1400" dirty="0" smtClean="0"/>
          </a:p>
          <a:p>
            <a:r>
              <a:rPr lang="en-IN" sz="2000" dirty="0" smtClean="0"/>
              <a:t>Automated interrogation of the apparent </a:t>
            </a:r>
            <a:r>
              <a:rPr lang="en-IN" sz="2000" dirty="0" err="1" smtClean="0"/>
              <a:t>epicardial</a:t>
            </a:r>
            <a:r>
              <a:rPr lang="en-IN" sz="2000" dirty="0" smtClean="0"/>
              <a:t> and </a:t>
            </a:r>
            <a:r>
              <a:rPr lang="en-IN" sz="2000" dirty="0" err="1" smtClean="0"/>
              <a:t>endocardial</a:t>
            </a:r>
            <a:r>
              <a:rPr lang="en-IN" sz="2000" dirty="0" smtClean="0"/>
              <a:t> borders of all of the tomograms in all three orthogonal planes</a:t>
            </a:r>
          </a:p>
          <a:p>
            <a:endParaRPr lang="en-IN" sz="1600" dirty="0" smtClean="0"/>
          </a:p>
          <a:p>
            <a:r>
              <a:rPr lang="en-IN" sz="2000" dirty="0" smtClean="0"/>
              <a:t>These multiple 2D contours are then reconstructed to create a surface-rendered 3D display</a:t>
            </a:r>
          </a:p>
          <a:p>
            <a:endParaRPr lang="en-IN" sz="1600" dirty="0" smtClean="0"/>
          </a:p>
          <a:p>
            <a:r>
              <a:rPr lang="en-IN" sz="2000" dirty="0" smtClean="0"/>
              <a:t>Can be viewed from any direction by simple </a:t>
            </a:r>
            <a:r>
              <a:rPr lang="en-IN" sz="2000" dirty="0" err="1" smtClean="0"/>
              <a:t>maneuvering</a:t>
            </a:r>
            <a:r>
              <a:rPr lang="en-IN" sz="2000" dirty="0" smtClean="0"/>
              <a:t> </a:t>
            </a:r>
          </a:p>
          <a:p>
            <a:endParaRPr lang="en-IN" sz="1600" dirty="0" smtClean="0"/>
          </a:p>
          <a:p>
            <a:r>
              <a:rPr lang="en-IN" sz="2000" dirty="0" smtClean="0"/>
              <a:t>Automated calculation of EF and LV volumes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ECG-gated SPECT -  </a:t>
            </a:r>
            <a:r>
              <a:rPr lang="en-IN" sz="2800" dirty="0" smtClean="0"/>
              <a:t>Quantitative Analysis</a:t>
            </a:r>
            <a:endParaRPr lang="en-IN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2867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4724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green “mesh” represents the </a:t>
            </a:r>
            <a:r>
              <a:rPr lang="en-IN" dirty="0" err="1" smtClean="0"/>
              <a:t>epicardium</a:t>
            </a:r>
            <a:r>
              <a:rPr lang="en-IN" dirty="0" smtClean="0"/>
              <a:t>, and the gray surface represents the </a:t>
            </a:r>
            <a:r>
              <a:rPr lang="en-IN" dirty="0" err="1" smtClean="0"/>
              <a:t>endocardium</a:t>
            </a:r>
            <a:r>
              <a:rPr lang="en-IN" dirty="0" smtClean="0"/>
              <a:t> </a:t>
            </a:r>
          </a:p>
          <a:p>
            <a:endParaRPr lang="en-IN" dirty="0" smtClean="0"/>
          </a:p>
          <a:p>
            <a:r>
              <a:rPr lang="en-IN" dirty="0" smtClean="0"/>
              <a:t>EF is </a:t>
            </a:r>
            <a:r>
              <a:rPr lang="en-IN" dirty="0" err="1" smtClean="0"/>
              <a:t>quantitated</a:t>
            </a:r>
            <a:r>
              <a:rPr lang="en-IN" dirty="0" smtClean="0"/>
              <a:t> from the volume change</a:t>
            </a:r>
          </a:p>
          <a:p>
            <a:endParaRPr lang="en-IN" dirty="0" smtClean="0"/>
          </a:p>
          <a:p>
            <a:r>
              <a:rPr lang="en-IN" dirty="0" smtClean="0"/>
              <a:t>During image interpretation, gated SPECT images are displayed in the cine format as an endless loop movie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IN" sz="2400" b="1" dirty="0" smtClean="0"/>
              <a:t>Radionuclide </a:t>
            </a:r>
            <a:r>
              <a:rPr lang="en-IN" sz="2400" b="1" dirty="0" err="1" smtClean="0"/>
              <a:t>Ventriculography</a:t>
            </a:r>
            <a:r>
              <a:rPr lang="en-IN" sz="2400" b="1" dirty="0" smtClean="0"/>
              <a:t> </a:t>
            </a:r>
            <a:br>
              <a:rPr lang="en-IN" sz="2400" b="1" dirty="0" smtClean="0"/>
            </a:br>
            <a:r>
              <a:rPr lang="en-IN" sz="2400" dirty="0" smtClean="0"/>
              <a:t>(radionuclide angiography or blood pool imaging)</a:t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Performed by first-pass or by equilibrium gated techniques (</a:t>
            </a:r>
            <a:r>
              <a:rPr lang="en-IN" sz="2000" dirty="0" smtClean="0">
                <a:solidFill>
                  <a:schemeClr val="tx2"/>
                </a:solidFill>
              </a:rPr>
              <a:t>MUGA scanning</a:t>
            </a:r>
            <a:r>
              <a:rPr lang="en-IN" sz="2000" dirty="0" smtClean="0"/>
              <a:t>)</a:t>
            </a:r>
          </a:p>
          <a:p>
            <a:pPr lvl="1"/>
            <a:r>
              <a:rPr lang="en-IN" sz="2000" dirty="0" smtClean="0"/>
              <a:t>The two techniques use distinct tracers and data recording</a:t>
            </a:r>
          </a:p>
          <a:p>
            <a:pPr lvl="1"/>
            <a:r>
              <a:rPr lang="en-IN" sz="2000" dirty="0" smtClean="0"/>
              <a:t>Provide similar results for global EF and chamber volumes</a:t>
            </a:r>
          </a:p>
          <a:p>
            <a:pPr lvl="1"/>
            <a:endParaRPr lang="en-IN" sz="1600" dirty="0" smtClean="0"/>
          </a:p>
          <a:p>
            <a:r>
              <a:rPr lang="en-IN" sz="2000" dirty="0" smtClean="0"/>
              <a:t>Highly reproducible to quantify global LV and RV EF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Equilibrium Radionuclide  </a:t>
            </a:r>
            <a:r>
              <a:rPr lang="en-IN" sz="2000" b="1" dirty="0" err="1" smtClean="0"/>
              <a:t>Ventriculography</a:t>
            </a:r>
            <a:r>
              <a:rPr lang="en-IN" sz="2000" b="1" dirty="0" smtClean="0"/>
              <a:t> </a:t>
            </a:r>
            <a:br>
              <a:rPr lang="en-IN" sz="2000" b="1" dirty="0" smtClean="0"/>
            </a:br>
            <a:r>
              <a:rPr lang="en-IN" sz="2000" b="1" dirty="0" smtClean="0"/>
              <a:t>(Gated Blood Pool Imaging)</a:t>
            </a:r>
          </a:p>
          <a:p>
            <a:r>
              <a:rPr lang="en-IN" sz="2000" dirty="0" smtClean="0"/>
              <a:t>Data are recorded in a computer system synchronized with the R wave of the patient's ECG (similar to ECG-gated SPECT) </a:t>
            </a:r>
          </a:p>
          <a:p>
            <a:endParaRPr lang="en-IN" sz="1600" dirty="0" smtClean="0"/>
          </a:p>
          <a:p>
            <a:r>
              <a:rPr lang="en-IN" sz="2000" dirty="0" smtClean="0"/>
              <a:t>For </a:t>
            </a:r>
            <a:r>
              <a:rPr lang="en-IN" sz="2000" dirty="0" err="1" smtClean="0"/>
              <a:t>labeling</a:t>
            </a:r>
            <a:r>
              <a:rPr lang="en-IN" sz="2000" dirty="0" smtClean="0"/>
              <a:t> of the blood pool, </a:t>
            </a:r>
            <a:r>
              <a:rPr lang="en-IN" sz="2000" dirty="0" smtClean="0">
                <a:solidFill>
                  <a:schemeClr val="tx2"/>
                </a:solidFill>
              </a:rPr>
              <a:t>99mTc is bound to RBC </a:t>
            </a:r>
            <a:r>
              <a:rPr lang="en-IN" sz="2000" dirty="0" smtClean="0"/>
              <a:t>(better image contrast) or albumin </a:t>
            </a:r>
          </a:p>
          <a:p>
            <a:endParaRPr lang="en-IN" sz="2000" dirty="0" smtClean="0"/>
          </a:p>
          <a:p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Technical Aspects of Image Acquisition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Myocardial perfusion data is sampled from multiple angles over 360</a:t>
            </a:r>
            <a:r>
              <a:rPr lang="en-IN" sz="2000" baseline="30000" dirty="0" smtClean="0"/>
              <a:t>o</a:t>
            </a:r>
            <a:r>
              <a:rPr lang="en-IN" sz="2000" dirty="0" smtClean="0"/>
              <a:t> around the patient </a:t>
            </a:r>
          </a:p>
          <a:p>
            <a:endParaRPr lang="en-IN" sz="2000" dirty="0" smtClean="0"/>
          </a:p>
          <a:p>
            <a:r>
              <a:rPr lang="en-IN" sz="2000" dirty="0" smtClean="0"/>
              <a:t>Multiple images, each comprising 20 - 25 s of emission data are collected</a:t>
            </a:r>
          </a:p>
          <a:p>
            <a:endParaRPr lang="en-IN" sz="2000" dirty="0" smtClean="0"/>
          </a:p>
          <a:p>
            <a:r>
              <a:rPr lang="en-IN" sz="2000" dirty="0" smtClean="0"/>
              <a:t>Each one of the separate “projection” images constitutes a 2D snapshot of myocardial perfusion from the angle at which the projection was acquired</a:t>
            </a:r>
          </a:p>
          <a:p>
            <a:endParaRPr lang="en-IN" sz="2000" dirty="0" smtClean="0"/>
          </a:p>
          <a:p>
            <a:r>
              <a:rPr lang="en-IN" sz="2000" dirty="0" smtClean="0"/>
              <a:t>The imaging information from each of the angles is used to create a 3D reconstruction of the organ of  interest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/>
            </a:r>
            <a:br>
              <a:rPr lang="en-IN" sz="2800" dirty="0" smtClean="0"/>
            </a:br>
            <a:r>
              <a:rPr lang="en-IN" sz="2800" dirty="0" smtClean="0"/>
              <a:t>Equilibrium Radionuclide  </a:t>
            </a:r>
            <a:r>
              <a:rPr lang="en-IN" sz="2800" dirty="0" err="1" smtClean="0"/>
              <a:t>Ventriculography</a:t>
            </a:r>
            <a:r>
              <a:rPr lang="en-IN" sz="2800" dirty="0" smtClean="0"/>
              <a:t>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Image Acquisition</a:t>
            </a:r>
          </a:p>
          <a:p>
            <a:r>
              <a:rPr lang="en-IN" sz="2000" dirty="0" smtClean="0"/>
              <a:t>Summation of counts from 800 to 1000 cardiac cycles</a:t>
            </a:r>
          </a:p>
          <a:p>
            <a:endParaRPr lang="en-IN" sz="1600" dirty="0" smtClean="0"/>
          </a:p>
          <a:p>
            <a:r>
              <a:rPr lang="en-IN" sz="2000" dirty="0" smtClean="0"/>
              <a:t>Images are usually acquired in three standard projections: </a:t>
            </a:r>
          </a:p>
          <a:p>
            <a:pPr lvl="1"/>
            <a:r>
              <a:rPr lang="en-IN" sz="2000" dirty="0" smtClean="0"/>
              <a:t>Anterior, “best septal” LAO and left lateral </a:t>
            </a:r>
          </a:p>
          <a:p>
            <a:pPr lvl="1"/>
            <a:endParaRPr lang="en-IN" sz="1600" dirty="0" smtClean="0"/>
          </a:p>
          <a:p>
            <a:r>
              <a:rPr lang="en-IN" sz="2000" dirty="0" smtClean="0"/>
              <a:t>Minimum framing rate</a:t>
            </a:r>
          </a:p>
          <a:p>
            <a:pPr lvl="1"/>
            <a:r>
              <a:rPr lang="en-IN" sz="2000" dirty="0" smtClean="0"/>
              <a:t>Resting RVG study : </a:t>
            </a:r>
            <a:r>
              <a:rPr lang="en-IN" sz="2000" dirty="0" smtClean="0">
                <a:solidFill>
                  <a:schemeClr val="tx2"/>
                </a:solidFill>
              </a:rPr>
              <a:t>16 frames/cycle </a:t>
            </a:r>
            <a:r>
              <a:rPr lang="en-IN" sz="2000" dirty="0" smtClean="0"/>
              <a:t>(about 50 </a:t>
            </a:r>
            <a:r>
              <a:rPr lang="en-IN" sz="2000" dirty="0" err="1" smtClean="0"/>
              <a:t>msec</a:t>
            </a:r>
            <a:r>
              <a:rPr lang="en-IN" sz="2000" dirty="0" smtClean="0"/>
              <a:t>/frame)</a:t>
            </a:r>
          </a:p>
          <a:p>
            <a:pPr lvl="1"/>
            <a:r>
              <a:rPr lang="en-IN" sz="2000" dirty="0" smtClean="0"/>
              <a:t>Quantitative assessment of diastolic indices and regional EF :               </a:t>
            </a:r>
            <a:r>
              <a:rPr lang="en-IN" sz="2000" dirty="0" smtClean="0">
                <a:solidFill>
                  <a:schemeClr val="tx2"/>
                </a:solidFill>
              </a:rPr>
              <a:t>32 frames/cycle </a:t>
            </a:r>
            <a:r>
              <a:rPr lang="en-IN" sz="2000" dirty="0" smtClean="0"/>
              <a:t>(about 25 </a:t>
            </a:r>
            <a:r>
              <a:rPr lang="en-IN" sz="2000" dirty="0" err="1" smtClean="0"/>
              <a:t>msec</a:t>
            </a:r>
            <a:r>
              <a:rPr lang="en-IN" sz="2000" dirty="0" smtClean="0"/>
              <a:t>/frame)</a:t>
            </a:r>
          </a:p>
          <a:p>
            <a:pPr lvl="1"/>
            <a:endParaRPr lang="en-IN" sz="1600" dirty="0" smtClean="0"/>
          </a:p>
          <a:p>
            <a:r>
              <a:rPr lang="en-IN" sz="2000" dirty="0" smtClean="0"/>
              <a:t>Images are acquired for a preset count of at least 250,000 per frame or count density of 300 counts per pixel, which corresponds to an acquisition time of 5 to 10 minutes per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RVG - </a:t>
            </a:r>
            <a:r>
              <a:rPr lang="en-IN" sz="2800" dirty="0" smtClean="0"/>
              <a:t>Image Display and Analysis</a:t>
            </a:r>
            <a:br>
              <a:rPr lang="en-IN" sz="2800" dirty="0" smtClean="0"/>
            </a:br>
            <a:r>
              <a:rPr lang="en-IN" sz="2800" dirty="0" smtClean="0"/>
              <a:t>Qualitative analysis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IN" sz="2000" dirty="0" smtClean="0"/>
              <a:t>Qualitative inspection as an endless cinematic loop of the cardiac cycle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Size of heart chambers and great vessels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Regional wall motion 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Global function (qualitative assessment) </a:t>
            </a:r>
          </a:p>
          <a:p>
            <a:pPr>
              <a:lnSpc>
                <a:spcPct val="150000"/>
              </a:lnSpc>
            </a:pPr>
            <a:r>
              <a:rPr lang="en-IN" sz="2000" dirty="0" err="1" smtClean="0"/>
              <a:t>Extracardiac</a:t>
            </a:r>
            <a:r>
              <a:rPr lang="en-IN" sz="2000" dirty="0" smtClean="0"/>
              <a:t> uptake (such as </a:t>
            </a:r>
            <a:r>
              <a:rPr lang="en-IN" sz="2000" dirty="0" err="1" smtClean="0"/>
              <a:t>splenomegaly</a:t>
            </a:r>
            <a:r>
              <a:rPr lang="en-IN" sz="20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201194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098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 ECG-gated equilibrium RVG schematic images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RVG - </a:t>
            </a:r>
            <a:r>
              <a:rPr lang="en-IN" sz="2800" dirty="0" smtClean="0"/>
              <a:t>Image Display and Analysis</a:t>
            </a:r>
            <a:br>
              <a:rPr lang="en-IN" sz="2800" dirty="0" smtClean="0"/>
            </a:br>
            <a:r>
              <a:rPr lang="en-IN" sz="2800" dirty="0" smtClean="0"/>
              <a:t>Qualitative analysis</a:t>
            </a:r>
            <a:endParaRPr lang="en-I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41148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                 LV dysfunction</a:t>
            </a:r>
          </a:p>
          <a:p>
            <a:r>
              <a:rPr lang="en-IN" dirty="0" smtClean="0"/>
              <a:t>Much less volume change from end diastole to end systole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                   Normal LV function</a:t>
            </a:r>
          </a:p>
          <a:p>
            <a:r>
              <a:rPr lang="en-IN" dirty="0" smtClean="0"/>
              <a:t>    LV and RV volumes diminish from diastole</a:t>
            </a:r>
          </a:p>
          <a:p>
            <a:r>
              <a:rPr lang="en-IN" dirty="0" smtClean="0"/>
              <a:t>    to systole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571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RVG - </a:t>
            </a:r>
            <a:r>
              <a:rPr lang="en-IN" sz="2800" dirty="0" smtClean="0"/>
              <a:t>Image Display and Analysis</a:t>
            </a:r>
            <a:br>
              <a:rPr lang="en-IN" sz="2800" dirty="0" smtClean="0"/>
            </a:br>
            <a:r>
              <a:rPr lang="en-IN" sz="2800" dirty="0" smtClean="0"/>
              <a:t>Quantitative analysis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477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3810000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LAO view of the LV and RV at end diastole with a region of interest (ROI) identifying the LV contour </a:t>
            </a:r>
          </a:p>
          <a:p>
            <a:r>
              <a:rPr lang="en-IN" dirty="0" smtClean="0"/>
              <a:t>“background” ROI drawn at end systole, used to correct for count activity in front of and behind the LV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RVG - </a:t>
            </a:r>
            <a:r>
              <a:rPr lang="en-IN" sz="2800" dirty="0" smtClean="0"/>
              <a:t>Image Display and Analysis</a:t>
            </a:r>
            <a:br>
              <a:rPr lang="en-IN" sz="2800" dirty="0" smtClean="0"/>
            </a:br>
            <a:r>
              <a:rPr lang="en-IN" sz="2800" dirty="0" smtClean="0"/>
              <a:t>Quantitative analysis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pPr lvl="3">
              <a:buNone/>
            </a:pPr>
            <a:endParaRPr lang="en-IN" sz="8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           </a:t>
            </a:r>
          </a:p>
          <a:p>
            <a:pPr>
              <a:buNone/>
            </a:pPr>
            <a:r>
              <a:rPr lang="en-US" sz="2000" dirty="0" smtClean="0"/>
              <a:t>                                              </a:t>
            </a:r>
            <a:r>
              <a:rPr lang="en-IN" sz="2000" dirty="0" smtClean="0"/>
              <a:t>Time-activity curve</a:t>
            </a:r>
          </a:p>
          <a:p>
            <a:pPr>
              <a:buNone/>
            </a:pPr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      The change in counts within the ROI across a cardiac cycle</a:t>
            </a:r>
          </a:p>
          <a:p>
            <a:pPr>
              <a:buNone/>
            </a:pPr>
            <a:r>
              <a:rPr lang="en-IN" sz="2000" dirty="0" smtClean="0"/>
              <a:t>      Count activity is related to LV chamber volume </a:t>
            </a:r>
          </a:p>
          <a:p>
            <a:pPr>
              <a:buNone/>
            </a:pPr>
            <a:r>
              <a:rPr lang="en-IN" sz="2000" dirty="0" smtClean="0"/>
              <a:t>      The time-activity curve represents the relative volume change of the LV chamber across a cardiac cycle</a:t>
            </a:r>
            <a:endParaRPr lang="en-IN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First-Pass Radionuclide Angiography or </a:t>
            </a:r>
            <a:r>
              <a:rPr lang="en-IN" sz="2400" dirty="0" err="1" smtClean="0"/>
              <a:t>Ventriculography</a:t>
            </a: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IN" sz="2000" dirty="0" smtClean="0"/>
              <a:t>The bolus of radioactivity passes initially through the right chambers of the heart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lungs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left sided chambers of the heart </a:t>
            </a:r>
          </a:p>
          <a:p>
            <a:pPr>
              <a:lnSpc>
                <a:spcPct val="110000"/>
              </a:lnSpc>
            </a:pPr>
            <a:endParaRPr lang="en-IN" sz="1600" dirty="0" smtClean="0"/>
          </a:p>
          <a:p>
            <a:pPr>
              <a:lnSpc>
                <a:spcPct val="110000"/>
              </a:lnSpc>
            </a:pPr>
            <a:r>
              <a:rPr lang="en-IN" sz="2000" dirty="0" smtClean="0"/>
              <a:t>Tracers used must produce adequate counts in a short time at an acceptably low radiation dose</a:t>
            </a:r>
          </a:p>
          <a:p>
            <a:pPr>
              <a:lnSpc>
                <a:spcPct val="110000"/>
              </a:lnSpc>
            </a:pPr>
            <a:endParaRPr lang="en-IN" sz="1600" dirty="0" smtClean="0"/>
          </a:p>
          <a:p>
            <a:pPr>
              <a:lnSpc>
                <a:spcPct val="110000"/>
              </a:lnSpc>
            </a:pPr>
            <a:r>
              <a:rPr lang="en-IN" sz="2000" dirty="0" smtClean="0"/>
              <a:t>99mTc-DTPA is the recommended radionuclide of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First-Pass RVG 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IN" sz="2000" b="1" dirty="0" smtClean="0"/>
              <a:t>Image Acquisition</a:t>
            </a:r>
          </a:p>
          <a:p>
            <a:pPr>
              <a:lnSpc>
                <a:spcPct val="110000"/>
              </a:lnSpc>
              <a:buNone/>
            </a:pPr>
            <a:endParaRPr lang="en-IN" sz="2000" b="1" dirty="0" smtClean="0"/>
          </a:p>
          <a:p>
            <a:pPr>
              <a:lnSpc>
                <a:spcPct val="110000"/>
              </a:lnSpc>
            </a:pPr>
            <a:r>
              <a:rPr lang="en-IN" sz="2000" dirty="0" smtClean="0"/>
              <a:t>Images are acquired very rapidly as the tracer passes through</a:t>
            </a:r>
          </a:p>
          <a:p>
            <a:pPr>
              <a:lnSpc>
                <a:spcPct val="110000"/>
              </a:lnSpc>
            </a:pPr>
            <a:endParaRPr lang="en-IN" sz="2000" dirty="0" smtClean="0"/>
          </a:p>
          <a:p>
            <a:pPr>
              <a:lnSpc>
                <a:spcPct val="110000"/>
              </a:lnSpc>
            </a:pPr>
            <a:r>
              <a:rPr lang="en-IN" sz="2000" dirty="0" smtClean="0"/>
              <a:t>Separation of the RV and LV is achieved because of the </a:t>
            </a:r>
            <a:r>
              <a:rPr lang="en-IN" sz="2000" dirty="0" smtClean="0">
                <a:solidFill>
                  <a:schemeClr val="tx2"/>
                </a:solidFill>
              </a:rPr>
              <a:t>temporal separation </a:t>
            </a:r>
            <a:r>
              <a:rPr lang="en-IN" sz="2000" dirty="0" smtClean="0"/>
              <a:t>of the bolus</a:t>
            </a:r>
          </a:p>
          <a:p>
            <a:endParaRPr lang="en-IN" sz="2000" dirty="0" smtClean="0"/>
          </a:p>
          <a:p>
            <a:r>
              <a:rPr lang="en-IN" sz="2000" dirty="0" smtClean="0"/>
              <a:t>Image quality is related to the injection technique (requires rapid  (</a:t>
            </a:r>
            <a:r>
              <a:rPr lang="en-IN" sz="2000" dirty="0" smtClean="0">
                <a:solidFill>
                  <a:schemeClr val="tx2"/>
                </a:solidFill>
              </a:rPr>
              <a:t>2 - 3 s</a:t>
            </a:r>
            <a:r>
              <a:rPr lang="en-IN" sz="2000" dirty="0" smtClean="0"/>
              <a:t>) uninterrupted bolus)</a:t>
            </a:r>
          </a:p>
          <a:p>
            <a:endParaRPr lang="en-IN" sz="2000" dirty="0" smtClean="0"/>
          </a:p>
          <a:p>
            <a:r>
              <a:rPr lang="en-IN" sz="2000" dirty="0" smtClean="0"/>
              <a:t>Images are acquired in the supine position after the rapid injection of </a:t>
            </a:r>
            <a:r>
              <a:rPr lang="en-IN" sz="2000" dirty="0" smtClean="0">
                <a:solidFill>
                  <a:schemeClr val="tx2"/>
                </a:solidFill>
              </a:rPr>
              <a:t>25 mCi </a:t>
            </a:r>
            <a:r>
              <a:rPr lang="en-IN" sz="2000" dirty="0" smtClean="0"/>
              <a:t>of tracer</a:t>
            </a:r>
          </a:p>
          <a:p>
            <a:endParaRPr lang="en-IN" sz="2000" dirty="0" smtClean="0"/>
          </a:p>
          <a:p>
            <a:r>
              <a:rPr lang="en-IN" sz="2000" dirty="0" smtClean="0"/>
              <a:t>Medial </a:t>
            </a:r>
            <a:r>
              <a:rPr lang="en-IN" sz="2000" dirty="0" err="1" smtClean="0"/>
              <a:t>antecubital</a:t>
            </a:r>
            <a:r>
              <a:rPr lang="en-IN" sz="2000" dirty="0" smtClean="0"/>
              <a:t> or external jugular vein</a:t>
            </a:r>
          </a:p>
          <a:p>
            <a:pPr>
              <a:buNone/>
            </a:pPr>
            <a:r>
              <a:rPr lang="en-IN" sz="2000" dirty="0" smtClean="0"/>
              <a:t> </a:t>
            </a:r>
          </a:p>
          <a:p>
            <a:r>
              <a:rPr lang="en-IN" sz="2000" dirty="0" smtClean="0"/>
              <a:t>The </a:t>
            </a:r>
            <a:r>
              <a:rPr lang="en-IN" sz="2000" dirty="0" smtClean="0">
                <a:solidFill>
                  <a:schemeClr val="tx2"/>
                </a:solidFill>
              </a:rPr>
              <a:t>shallow (20-30</a:t>
            </a:r>
            <a:r>
              <a:rPr lang="en-IN" sz="2000" baseline="30000" dirty="0" smtClean="0">
                <a:solidFill>
                  <a:schemeClr val="tx2"/>
                </a:solidFill>
              </a:rPr>
              <a:t>o</a:t>
            </a:r>
            <a:r>
              <a:rPr lang="en-IN" sz="2000" dirty="0" smtClean="0">
                <a:solidFill>
                  <a:schemeClr val="tx2"/>
                </a:solidFill>
              </a:rPr>
              <a:t>) RAO </a:t>
            </a:r>
            <a:r>
              <a:rPr lang="en-IN" sz="2000" dirty="0" smtClean="0"/>
              <a:t>projection is used to optimize separation of the atria and great vessels from the ventricles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First-pass radionuclide </a:t>
            </a:r>
            <a:r>
              <a:rPr lang="en-IN" sz="2800" dirty="0" err="1" smtClean="0"/>
              <a:t>ventriculography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47244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Individual frames from a first-pass acquisition</a:t>
            </a:r>
          </a:p>
          <a:p>
            <a:r>
              <a:rPr lang="en-IN" dirty="0" smtClean="0"/>
              <a:t>Path of the bolus isotope through the SVC, RA, RV, RVOT and lungs (PA), LA and LV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First-pass radionuclide </a:t>
            </a:r>
            <a:r>
              <a:rPr lang="en-IN" sz="2800" dirty="0" err="1" smtClean="0"/>
              <a:t>ventriculography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Image Analysis</a:t>
            </a:r>
          </a:p>
          <a:p>
            <a:pPr>
              <a:buNone/>
            </a:pPr>
            <a:endParaRPr lang="en-IN" sz="2000" b="1" dirty="0" smtClean="0"/>
          </a:p>
          <a:p>
            <a:r>
              <a:rPr lang="en-IN" sz="2000" dirty="0" smtClean="0"/>
              <a:t>To identify the RV and LV phases, regions of interest are drawn around the right and left ventricles at end diastole </a:t>
            </a:r>
          </a:p>
          <a:p>
            <a:endParaRPr lang="en-IN" sz="2000" dirty="0" smtClean="0"/>
          </a:p>
          <a:p>
            <a:r>
              <a:rPr lang="en-IN" sz="2000" dirty="0" smtClean="0"/>
              <a:t>Time-activity curves are generated and cycles around the peak time-activity curve are used to calculate </a:t>
            </a:r>
            <a:r>
              <a:rPr lang="en-IN" sz="2000" dirty="0" err="1" smtClean="0"/>
              <a:t>Efs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In general, 2-5 cardiac cycles are summed for the RV phase and 5-7 cycles are summed for the LV phase</a:t>
            </a:r>
          </a:p>
          <a:p>
            <a:endParaRPr lang="en-IN" sz="2000" dirty="0" smtClean="0"/>
          </a:p>
          <a:p>
            <a:r>
              <a:rPr lang="en-IN" sz="2000" dirty="0" smtClean="0"/>
              <a:t>From these data, quantitative analysis of LVEF and RVEF is performed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Standard SPECT imaging display</a:t>
            </a: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31690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4724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Horizontal long-axis images represent the septum, apex and lateral walls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447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short-axis images represent a portion of the anterior, lateral, inferior and septal walls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029200" y="28194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Vertical long-axis images represent the</a:t>
            </a:r>
          </a:p>
          <a:p>
            <a:r>
              <a:rPr lang="en-IN" dirty="0" smtClean="0"/>
              <a:t>anterior wall, apex and inferior wall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Comparison of Equilibrium and First-Pass Techniques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Advantages of the first-pass technique</a:t>
            </a:r>
          </a:p>
          <a:p>
            <a:r>
              <a:rPr lang="en-IN" sz="2000" dirty="0" smtClean="0"/>
              <a:t>High target-to-background ratio</a:t>
            </a:r>
          </a:p>
          <a:p>
            <a:r>
              <a:rPr lang="en-IN" sz="2000" dirty="0" smtClean="0"/>
              <a:t>Rapidity of imaging</a:t>
            </a:r>
          </a:p>
          <a:p>
            <a:r>
              <a:rPr lang="en-IN" sz="2000" dirty="0" smtClean="0"/>
              <a:t>More distinct temporal separation of the cardiac chambers</a:t>
            </a:r>
          </a:p>
          <a:p>
            <a:r>
              <a:rPr lang="en-IN" sz="2000" dirty="0" smtClean="0"/>
              <a:t>RVEF may be more readily assessed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b="1" dirty="0" smtClean="0"/>
              <a:t>Advantages of equilibrium technique</a:t>
            </a:r>
          </a:p>
          <a:p>
            <a:r>
              <a:rPr lang="en-IN" sz="2000" dirty="0" smtClean="0"/>
              <a:t>Potential for repeated assessment during rapidly varying physiologic conditions</a:t>
            </a:r>
          </a:p>
          <a:p>
            <a:r>
              <a:rPr lang="en-IN" sz="2000" dirty="0" smtClean="0"/>
              <a:t>High count density</a:t>
            </a:r>
          </a:p>
          <a:p>
            <a:r>
              <a:rPr lang="en-IN" sz="2000" dirty="0" smtClean="0"/>
              <a:t>Acquisition of images in multiple projections</a:t>
            </a:r>
          </a:p>
          <a:p>
            <a:r>
              <a:rPr lang="en-IN" sz="2000" dirty="0" smtClean="0"/>
              <a:t>In contemporary practice, the equilibrium technique is performed far more commonly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Positron emission tomography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Beta decay</a:t>
            </a:r>
          </a:p>
          <a:p>
            <a:pPr lvl="1"/>
            <a:r>
              <a:rPr lang="en-US" sz="2000" dirty="0" smtClean="0"/>
              <a:t>Electron capture</a:t>
            </a:r>
          </a:p>
          <a:p>
            <a:pPr lvl="1"/>
            <a:r>
              <a:rPr lang="en-US" sz="2000" dirty="0" smtClean="0"/>
              <a:t>Positron emission</a:t>
            </a:r>
          </a:p>
          <a:p>
            <a:pPr lvl="1"/>
            <a:r>
              <a:rPr lang="en-US" sz="2000" dirty="0" smtClean="0"/>
              <a:t>Electron emission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IN" sz="2000" dirty="0" smtClean="0"/>
              <a:t>Measurement of myocardial perfusion and metabolism in absolute quantitative terms</a:t>
            </a:r>
          </a:p>
          <a:p>
            <a:endParaRPr lang="en-US" sz="2000" dirty="0" smtClean="0"/>
          </a:p>
          <a:p>
            <a:pPr lvl="1"/>
            <a:r>
              <a:rPr lang="en-IN" sz="2000" dirty="0" smtClean="0"/>
              <a:t>ml/g/minute for blood flow</a:t>
            </a:r>
          </a:p>
          <a:p>
            <a:pPr lvl="1"/>
            <a:r>
              <a:rPr lang="en-IN" sz="2000" dirty="0" smtClean="0"/>
              <a:t>moles/gram/minute for metabolism</a:t>
            </a:r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PET - </a:t>
            </a:r>
            <a:r>
              <a:rPr lang="en-IN" sz="2800" dirty="0" smtClean="0"/>
              <a:t>Image Acquisition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94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5562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Schematic of positron and electron beta particle emission, with detection by a coincidence camera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PET Tracers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530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IN" sz="1600" dirty="0" smtClean="0"/>
          </a:p>
          <a:p>
            <a:r>
              <a:rPr lang="en-IN" sz="2000" dirty="0" smtClean="0"/>
              <a:t>PET imaging is based on two concepts:</a:t>
            </a:r>
          </a:p>
          <a:p>
            <a:pPr lvl="1"/>
            <a:r>
              <a:rPr lang="en-IN" sz="2000" dirty="0" smtClean="0"/>
              <a:t>Myocardial flow and myocardial metabolism </a:t>
            </a:r>
          </a:p>
          <a:p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124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PET – </a:t>
            </a:r>
            <a:r>
              <a:rPr lang="en-IN" sz="2800" dirty="0" smtClean="0"/>
              <a:t>Tracers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Ischemic myocardium :  fatty acids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glucose</a:t>
            </a:r>
          </a:p>
          <a:p>
            <a:endParaRPr lang="en-IN" sz="2000" dirty="0" smtClean="0"/>
          </a:p>
          <a:p>
            <a:r>
              <a:rPr lang="en-IN" sz="2000" dirty="0" smtClean="0"/>
              <a:t>Uptake of </a:t>
            </a:r>
            <a:r>
              <a:rPr lang="en-IN" sz="2000" dirty="0" smtClean="0">
                <a:solidFill>
                  <a:schemeClr val="tx2"/>
                </a:solidFill>
              </a:rPr>
              <a:t>FDG</a:t>
            </a:r>
            <a:r>
              <a:rPr lang="en-IN" sz="2000" dirty="0" smtClean="0"/>
              <a:t> in an area of dysfunctional myocardium indicates metabolic activity and thus viability</a:t>
            </a:r>
          </a:p>
          <a:p>
            <a:endParaRPr lang="en-IN" sz="2000" dirty="0" smtClean="0"/>
          </a:p>
          <a:p>
            <a:r>
              <a:rPr lang="en-IN" sz="2000" dirty="0" smtClean="0"/>
              <a:t>Regional perfusion can be simultaneously assessed with N-13 ammonia or Rb-82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2800" dirty="0" smtClean="0"/>
              <a:t>PET - </a:t>
            </a:r>
            <a:r>
              <a:rPr lang="en-IN" sz="2800" dirty="0" smtClean="0"/>
              <a:t>Image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 smtClean="0"/>
              <a:t>Emission data are displayed as tomograms similar to SPECT display          (SA, HLA, VLA)</a:t>
            </a:r>
          </a:p>
          <a:p>
            <a:endParaRPr lang="en-IN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PET - </a:t>
            </a:r>
            <a:r>
              <a:rPr lang="en-IN" sz="2800" dirty="0" smtClean="0"/>
              <a:t>Image Analysis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000" b="1" dirty="0" smtClean="0"/>
              <a:t>Differentiation of  normal, stunned, hibernating and necrotic myocardium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Hibernating myocardium</a:t>
            </a:r>
          </a:p>
          <a:p>
            <a:pPr lvl="1"/>
            <a:r>
              <a:rPr lang="en-IN" sz="2000" dirty="0" smtClean="0"/>
              <a:t>Presence of enhanced FDG uptake in regions of decreased blood flow ("PET mismatch")</a:t>
            </a:r>
          </a:p>
          <a:p>
            <a:pPr lvl="1"/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Necrotic myocardium </a:t>
            </a:r>
          </a:p>
          <a:p>
            <a:pPr lvl="1"/>
            <a:r>
              <a:rPr lang="en-IN" sz="2000" dirty="0" smtClean="0"/>
              <a:t>Concordant reduction in both metabolism and flow ("PET match") </a:t>
            </a:r>
          </a:p>
          <a:p>
            <a:pPr lvl="1"/>
            <a:endParaRPr lang="en-IN" sz="2000" dirty="0" smtClean="0"/>
          </a:p>
          <a:p>
            <a:r>
              <a:rPr lang="en-IN" sz="2000" dirty="0" smtClean="0">
                <a:solidFill>
                  <a:schemeClr val="tx2"/>
                </a:solidFill>
              </a:rPr>
              <a:t>Stunning</a:t>
            </a:r>
            <a:r>
              <a:rPr lang="en-IN" sz="2000" dirty="0" smtClean="0"/>
              <a:t> </a:t>
            </a:r>
          </a:p>
          <a:p>
            <a:pPr lvl="1"/>
            <a:r>
              <a:rPr lang="en-IN" sz="2000" dirty="0" smtClean="0"/>
              <a:t>Regional dysfunction in presence of normal perfusion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Clinical Application of PET Perfusion Imaging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000" dirty="0" smtClean="0"/>
              <a:t>Segments with reductions in both blood flow and FDG uptake </a:t>
            </a:r>
          </a:p>
          <a:p>
            <a:pPr lvl="1"/>
            <a:r>
              <a:rPr lang="en-IN" sz="2000" dirty="0" smtClean="0"/>
              <a:t>Only a </a:t>
            </a:r>
            <a:r>
              <a:rPr lang="en-IN" sz="2000" dirty="0" smtClean="0">
                <a:solidFill>
                  <a:schemeClr val="tx2"/>
                </a:solidFill>
              </a:rPr>
              <a:t>20% </a:t>
            </a:r>
            <a:r>
              <a:rPr lang="en-IN" sz="2000" dirty="0" smtClean="0"/>
              <a:t>chance of functional improvement following revascularization 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Hibernating segments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80 to 85% </a:t>
            </a:r>
            <a:r>
              <a:rPr lang="en-IN" sz="2000" dirty="0" smtClean="0"/>
              <a:t>chance of functional improvement following revascularization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The PPV and NPV for improvement in wall motion score after revascularization is </a:t>
            </a:r>
            <a:r>
              <a:rPr lang="en-IN" sz="2000" dirty="0" smtClean="0">
                <a:solidFill>
                  <a:schemeClr val="tx2"/>
                </a:solidFill>
              </a:rPr>
              <a:t>96%</a:t>
            </a:r>
          </a:p>
          <a:p>
            <a:endParaRPr lang="en-IN" sz="2000" dirty="0" smtClean="0"/>
          </a:p>
          <a:p>
            <a:r>
              <a:rPr lang="en-IN" sz="2000" dirty="0" smtClean="0"/>
              <a:t>Extent of myocardium with enhanced FDG uptake predicts the magnitude of improvement in EF, exercise tolerance and HF symptoms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19300"/>
            <a:ext cx="46386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4495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Hybernating</a:t>
            </a:r>
            <a:r>
              <a:rPr lang="en-US" dirty="0" smtClean="0"/>
              <a:t> myocardium</a:t>
            </a:r>
          </a:p>
          <a:p>
            <a:r>
              <a:rPr lang="en-US" dirty="0" smtClean="0"/>
              <a:t>Scarred in </a:t>
            </a:r>
            <a:r>
              <a:rPr lang="en-US" dirty="0" err="1" smtClean="0"/>
              <a:t>anteroseptal</a:t>
            </a:r>
            <a:r>
              <a:rPr lang="en-US" dirty="0" smtClean="0"/>
              <a:t> region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Advantages of PET over SPECT</a:t>
            </a:r>
            <a:br>
              <a:rPr lang="en-IN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754563"/>
          </a:xfrm>
        </p:spPr>
        <p:txBody>
          <a:bodyPr>
            <a:noAutofit/>
          </a:bodyPr>
          <a:lstStyle/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Higher spatial resolution</a:t>
            </a:r>
          </a:p>
          <a:p>
            <a:endParaRPr lang="en-IN" sz="2000" dirty="0" smtClean="0"/>
          </a:p>
          <a:p>
            <a:r>
              <a:rPr lang="en-IN" sz="2000" dirty="0" smtClean="0"/>
              <a:t>Improved attenuation and scatter correction </a:t>
            </a:r>
          </a:p>
          <a:p>
            <a:endParaRPr lang="en-IN" sz="2000" dirty="0" smtClean="0"/>
          </a:p>
          <a:p>
            <a:r>
              <a:rPr lang="en-IN" sz="2000" dirty="0" smtClean="0"/>
              <a:t>Sensitivity and specificity (95%) for detection of CAD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"probably normal" or abnormal studies by SPECT versus PET (37 </a:t>
            </a:r>
            <a:r>
              <a:rPr lang="en-IN" sz="2000" dirty="0" err="1" smtClean="0"/>
              <a:t>vs</a:t>
            </a:r>
            <a:r>
              <a:rPr lang="en-IN" sz="2000" dirty="0" smtClean="0"/>
              <a:t> 21 %)</a:t>
            </a:r>
          </a:p>
          <a:p>
            <a:pPr>
              <a:buNone/>
            </a:pPr>
            <a:endParaRPr lang="en-IN" sz="2000" dirty="0" smtClean="0"/>
          </a:p>
          <a:p>
            <a:r>
              <a:rPr lang="en-IN" sz="2000" dirty="0" smtClean="0"/>
              <a:t>Quantification of myocardial blood flow in absolute terms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“balanced” ischemia may not be detected by SPECT </a:t>
            </a:r>
          </a:p>
          <a:p>
            <a:pPr lvl="1"/>
            <a:endParaRPr lang="en-IN" sz="2000" dirty="0" smtClean="0"/>
          </a:p>
          <a:p>
            <a:endParaRPr lang="e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Basic properties of myocardial perfusion agents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Perfusion imaging is dependent upon 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The </a:t>
            </a:r>
            <a:r>
              <a:rPr lang="en-IN" sz="2000" dirty="0" smtClean="0">
                <a:solidFill>
                  <a:schemeClr val="tx2"/>
                </a:solidFill>
              </a:rPr>
              <a:t>physical properties </a:t>
            </a:r>
            <a:r>
              <a:rPr lang="en-IN" sz="2000" dirty="0" smtClean="0"/>
              <a:t>of the radiolabeled tracer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Delivery of the tracer </a:t>
            </a:r>
            <a:r>
              <a:rPr lang="en-IN" sz="2000" dirty="0" smtClean="0"/>
              <a:t>(regional coronary blood flow) 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Extraction and retention </a:t>
            </a:r>
            <a:r>
              <a:rPr lang="en-IN" sz="2000" dirty="0" smtClean="0"/>
              <a:t>of the tracer by the myocyte 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Both </a:t>
            </a:r>
            <a:r>
              <a:rPr lang="en-IN" sz="2000" dirty="0" smtClean="0">
                <a:solidFill>
                  <a:schemeClr val="tx2"/>
                </a:solidFill>
              </a:rPr>
              <a:t>cell membrane integrity and energy utilization </a:t>
            </a:r>
            <a:r>
              <a:rPr lang="en-IN" sz="2000" dirty="0" smtClean="0"/>
              <a:t>are necessary for intracellular extraction and retention of tracer</a:t>
            </a:r>
          </a:p>
          <a:p>
            <a:endParaRPr lang="en-IN" sz="1000" dirty="0" smtClean="0"/>
          </a:p>
          <a:p>
            <a:pPr lvl="1"/>
            <a:r>
              <a:rPr lang="en-IN" sz="2000" dirty="0" smtClean="0"/>
              <a:t>Retained tracer activity is synonymous with </a:t>
            </a:r>
            <a:r>
              <a:rPr lang="en-IN" sz="2000" dirty="0" smtClean="0">
                <a:solidFill>
                  <a:srgbClr val="0070C0"/>
                </a:solidFill>
              </a:rPr>
              <a:t>myocyte viability 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Limitations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Requirement of an on-site cyclotron for [13N]ammonia </a:t>
            </a:r>
          </a:p>
          <a:p>
            <a:endParaRPr lang="en-IN" sz="2000" dirty="0" smtClean="0"/>
          </a:p>
          <a:p>
            <a:r>
              <a:rPr lang="en-IN" sz="2000" dirty="0" smtClean="0"/>
              <a:t>High cost of monthly generator replacement for 82Rb</a:t>
            </a:r>
          </a:p>
          <a:p>
            <a:endParaRPr lang="en-IN" sz="2000" dirty="0" smtClean="0"/>
          </a:p>
          <a:p>
            <a:r>
              <a:rPr lang="en-IN" sz="2000" dirty="0" smtClean="0"/>
              <a:t>Relatively short half-lives of both 82Rb and [13N]ammonia limit the utility of PET to patients undergoing pharmacologic stress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Comparison with non-nuclear techniques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en-IN" sz="2000" dirty="0" err="1" smtClean="0"/>
              <a:t>Dobutamine</a:t>
            </a:r>
            <a:r>
              <a:rPr lang="en-IN" sz="2000" dirty="0" smtClean="0"/>
              <a:t> echocardiography is an established technique for viability detection</a:t>
            </a:r>
          </a:p>
          <a:p>
            <a:endParaRPr lang="en-IN" sz="1400" dirty="0" smtClean="0"/>
          </a:p>
          <a:p>
            <a:pPr>
              <a:buNone/>
            </a:pPr>
            <a:r>
              <a:rPr lang="en-IN" sz="2000" dirty="0" smtClean="0"/>
              <a:t>	</a:t>
            </a:r>
            <a:r>
              <a:rPr lang="en-IN" sz="2000" b="1" dirty="0" smtClean="0"/>
              <a:t>Relative predictive value of the different forms of radionuclide MPI and of </a:t>
            </a:r>
            <a:r>
              <a:rPr lang="en-IN" sz="2000" b="1" dirty="0" err="1" smtClean="0"/>
              <a:t>dobutamine</a:t>
            </a:r>
            <a:r>
              <a:rPr lang="en-IN" sz="2000" b="1" dirty="0" smtClean="0"/>
              <a:t> echocardiography</a:t>
            </a:r>
          </a:p>
          <a:p>
            <a:r>
              <a:rPr lang="en-IN" sz="2000" dirty="0" smtClean="0"/>
              <a:t>Meta-analysis : 52  studies; 1367 patients with ischemic LV dysfunction</a:t>
            </a:r>
          </a:p>
          <a:p>
            <a:r>
              <a:rPr lang="en-IN" sz="2000" dirty="0" smtClean="0"/>
              <a:t>For each technique, NPV &gt; PPV</a:t>
            </a:r>
          </a:p>
          <a:p>
            <a:r>
              <a:rPr lang="en-IN" sz="2000" dirty="0" smtClean="0"/>
              <a:t>NPV: Highest with FDG-PET, reinjection thallium SPECT and </a:t>
            </a:r>
            <a:r>
              <a:rPr lang="en-IN" sz="2000" dirty="0" err="1" smtClean="0"/>
              <a:t>dobutamine</a:t>
            </a:r>
            <a:r>
              <a:rPr lang="en-IN" sz="2000" dirty="0" smtClean="0"/>
              <a:t> echocardiography</a:t>
            </a:r>
          </a:p>
          <a:p>
            <a:r>
              <a:rPr lang="en-IN" sz="2000" dirty="0" smtClean="0"/>
              <a:t>PPV : Highest with </a:t>
            </a:r>
            <a:r>
              <a:rPr lang="en-IN" sz="2000" dirty="0" err="1" smtClean="0"/>
              <a:t>dobutamine</a:t>
            </a:r>
            <a:r>
              <a:rPr lang="en-IN" sz="2000" dirty="0" smtClean="0"/>
              <a:t> echocardiography and lowest with reinjection thallium SPECT</a:t>
            </a:r>
          </a:p>
          <a:p>
            <a:endParaRPr lang="en-IN" sz="2000" dirty="0" smtClean="0"/>
          </a:p>
          <a:p>
            <a:pPr>
              <a:buNone/>
            </a:pPr>
            <a:r>
              <a:rPr lang="en-IN" sz="2000" dirty="0" smtClean="0"/>
              <a:t>	</a:t>
            </a:r>
            <a:r>
              <a:rPr lang="en-IN" sz="1600" dirty="0" err="1" smtClean="0"/>
              <a:t>Bax</a:t>
            </a:r>
            <a:r>
              <a:rPr lang="en-IN" sz="1600" dirty="0" smtClean="0"/>
              <a:t> JJ et al. Sensitivity, specificity, and predictive accuracies of various </a:t>
            </a:r>
            <a:r>
              <a:rPr lang="en-IN" sz="1600" dirty="0" err="1" smtClean="0"/>
              <a:t>noninvasive</a:t>
            </a:r>
            <a:r>
              <a:rPr lang="en-IN" sz="1600" dirty="0" smtClean="0"/>
              <a:t> techniques for detecting hibernating myocardium. </a:t>
            </a:r>
            <a:r>
              <a:rPr lang="en-IN" sz="1600" dirty="0" err="1" smtClean="0"/>
              <a:t>Curr</a:t>
            </a:r>
            <a:r>
              <a:rPr lang="en-IN" sz="1600" dirty="0" smtClean="0"/>
              <a:t> </a:t>
            </a:r>
            <a:r>
              <a:rPr lang="en-IN" sz="1600" dirty="0" err="1" smtClean="0"/>
              <a:t>Probl</a:t>
            </a:r>
            <a:r>
              <a:rPr lang="en-IN" sz="1600" dirty="0" smtClean="0"/>
              <a:t> </a:t>
            </a:r>
            <a:r>
              <a:rPr lang="en-IN" sz="1600" dirty="0" err="1" smtClean="0"/>
              <a:t>Cardiol</a:t>
            </a:r>
            <a:r>
              <a:rPr lang="en-IN" sz="1600" dirty="0" smtClean="0"/>
              <a:t> 2001</a:t>
            </a:r>
            <a:endParaRPr lang="en-IN" sz="2000" dirty="0" smtClean="0"/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Predictive accuracy of imaging tests for myocardial viability</a:t>
            </a:r>
            <a:endParaRPr lang="en-IN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505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 smtClean="0"/>
              <a:t>Assessment of myocardial viability by nuclear imaging in CAD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3000" dirty="0" smtClean="0"/>
              <a:t> 	</a:t>
            </a:r>
            <a:r>
              <a:rPr lang="en-IN" sz="2000" dirty="0" smtClean="0"/>
              <a:t>Why viability assessment?</a:t>
            </a:r>
          </a:p>
          <a:p>
            <a:r>
              <a:rPr lang="en-IN" sz="2000" dirty="0" smtClean="0"/>
              <a:t>CAD is the major cause of HF </a:t>
            </a:r>
          </a:p>
          <a:p>
            <a:r>
              <a:rPr lang="en-IN" sz="2000" dirty="0" smtClean="0"/>
              <a:t>Severe LV dysfunction – not an irreversible condition </a:t>
            </a:r>
          </a:p>
          <a:p>
            <a:r>
              <a:rPr lang="en-IN" sz="2000" dirty="0" smtClean="0"/>
              <a:t>Hibernation and stunning are potentially reversible</a:t>
            </a:r>
          </a:p>
          <a:p>
            <a:r>
              <a:rPr lang="en-IN" sz="2000" dirty="0" smtClean="0"/>
              <a:t>Viable myocardium can be demonstrated in 20-40% of patients with CAD and LV dysfunction, even in the absence of angina</a:t>
            </a:r>
          </a:p>
          <a:p>
            <a:endParaRPr lang="en-IN" sz="3000" dirty="0" smtClean="0"/>
          </a:p>
          <a:p>
            <a:pPr>
              <a:buNone/>
            </a:pPr>
            <a:r>
              <a:rPr lang="en-IN" sz="1700" dirty="0" smtClean="0"/>
              <a:t>	</a:t>
            </a:r>
            <a:r>
              <a:rPr lang="en-IN" sz="1700" dirty="0" err="1" smtClean="0"/>
              <a:t>Allman</a:t>
            </a:r>
            <a:r>
              <a:rPr lang="en-IN" sz="1700" dirty="0" smtClean="0"/>
              <a:t> KC et al. Myocardial viability testing and impact of revascularization on prognosis in patients with coronary artery disease and left ventricular dysfunction: a meta-analysis. J Am </a:t>
            </a:r>
            <a:r>
              <a:rPr lang="en-IN" sz="1700" dirty="0" err="1" smtClean="0"/>
              <a:t>Coll</a:t>
            </a:r>
            <a:r>
              <a:rPr lang="en-IN" sz="1700" dirty="0" smtClean="0"/>
              <a:t> </a:t>
            </a:r>
            <a:r>
              <a:rPr lang="en-IN" sz="1700" dirty="0" err="1" smtClean="0"/>
              <a:t>Cardiol</a:t>
            </a:r>
            <a:r>
              <a:rPr lang="en-IN" sz="1700" dirty="0" smtClean="0"/>
              <a:t> 2002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Assessment of myocardial viability by nuclear imaging in CAD </a:t>
            </a:r>
            <a:endParaRPr lang="en-IN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514600"/>
            <a:ext cx="4476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90686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 - &gt; 7 viable segments</a:t>
            </a:r>
          </a:p>
          <a:p>
            <a:r>
              <a:rPr lang="en-US" dirty="0" smtClean="0"/>
              <a:t>Group B - ≤ 7 viable segments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outcome depends not only on the presence, but also the extent of viability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Risk Stratification in Stable Chest Pain Syndromes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The Relation Between the Extent of Perfusion Defect and Natural                            			History Outcomes</a:t>
            </a:r>
          </a:p>
          <a:p>
            <a:endParaRPr lang="en-IN" sz="2400" dirty="0" smtClean="0"/>
          </a:p>
          <a:p>
            <a:pPr>
              <a:buNone/>
            </a:pPr>
            <a:endParaRPr lang="en-IN" sz="24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4829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The Incremental Value of Perfusion Imaging</a:t>
            </a:r>
            <a:br>
              <a:rPr lang="en-IN" sz="2800" dirty="0" smtClean="0"/>
            </a:b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4114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65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103674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larger the chi-square value, the stronger the relation between the combination of factors on the x-axis and the natural history outcome </a:t>
            </a:r>
          </a:p>
          <a:p>
            <a:endParaRPr lang="en-IN" dirty="0" smtClean="0"/>
          </a:p>
          <a:p>
            <a:r>
              <a:rPr lang="en-IN" dirty="0" smtClean="0"/>
              <a:t>Even when anatomic information is available, the physiologic information provided by SPECT MPI adds significantly to risk prediction ability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655638"/>
          </a:xfrm>
        </p:spPr>
        <p:txBody>
          <a:bodyPr>
            <a:noAutofit/>
          </a:bodyPr>
          <a:lstStyle/>
          <a:p>
            <a:r>
              <a:rPr lang="en-IN" sz="2400" dirty="0" smtClean="0"/>
              <a:t>Identification of Treatment Benefit After Risk Stratification</a:t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Stress MPI in &gt;10,000 patients with suspected CAD</a:t>
            </a:r>
          </a:p>
          <a:p>
            <a:r>
              <a:rPr lang="en-IN" sz="2000" dirty="0" smtClean="0"/>
              <a:t>The extent of ischemic myocardium predicted reduction in the risk of death with revascularization</a:t>
            </a:r>
          </a:p>
          <a:p>
            <a:r>
              <a:rPr lang="en-IN" sz="2000" dirty="0" smtClean="0"/>
              <a:t>Just over 10% of ischemic myocardium</a:t>
            </a:r>
          </a:p>
          <a:p>
            <a:r>
              <a:rPr lang="en-IN" sz="2000" dirty="0" smtClean="0"/>
              <a:t>As the percentage of ischemic myocardium increased, the magnitude of benefit of revascularization increased as well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0194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IN" sz="2400" dirty="0" smtClean="0"/>
              <a:t>Prognostic Value of Normal MPI</a:t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Studies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>
                <a:solidFill>
                  <a:schemeClr val="tx2"/>
                </a:solidFill>
                <a:sym typeface="Wingdings" pitchFamily="2" charset="2"/>
              </a:rPr>
              <a:t>B</a:t>
            </a:r>
            <a:r>
              <a:rPr lang="en-IN" sz="2000" dirty="0" smtClean="0">
                <a:solidFill>
                  <a:schemeClr val="tx2"/>
                </a:solidFill>
              </a:rPr>
              <a:t>enign outcome </a:t>
            </a:r>
            <a:r>
              <a:rPr lang="en-IN" sz="2000" dirty="0" smtClean="0"/>
              <a:t>associated with a normal stress MPI study</a:t>
            </a:r>
          </a:p>
          <a:p>
            <a:endParaRPr lang="en-IN" sz="2000" dirty="0" smtClean="0"/>
          </a:p>
          <a:p>
            <a:r>
              <a:rPr lang="en-IN" sz="2000" b="1" dirty="0" smtClean="0"/>
              <a:t>ACC/AHA/ASNC Radionuclide Imaging Guidelines </a:t>
            </a:r>
          </a:p>
          <a:p>
            <a:pPr lvl="1"/>
            <a:r>
              <a:rPr lang="en-IN" sz="2000" dirty="0" smtClean="0"/>
              <a:t>Data of 21,000 patients with  normal stress SPECT MPI study</a:t>
            </a:r>
          </a:p>
          <a:p>
            <a:pPr lvl="1"/>
            <a:r>
              <a:rPr lang="en-IN" sz="2000" dirty="0" smtClean="0"/>
              <a:t>The hard event rate is </a:t>
            </a:r>
            <a:r>
              <a:rPr lang="en-IN" sz="2000" dirty="0" smtClean="0">
                <a:solidFill>
                  <a:schemeClr val="tx2"/>
                </a:solidFill>
              </a:rPr>
              <a:t>0.7% / yr </a:t>
            </a:r>
            <a:r>
              <a:rPr lang="en-IN" sz="2000" dirty="0" smtClean="0"/>
              <a:t>(follow-up of 2 yrs - “warranty period”)</a:t>
            </a:r>
          </a:p>
          <a:p>
            <a:pPr lvl="1"/>
            <a:endParaRPr lang="en-IN" sz="2000" dirty="0" smtClean="0"/>
          </a:p>
          <a:p>
            <a:r>
              <a:rPr lang="en-IN" sz="2000" dirty="0" smtClean="0"/>
              <a:t>Baseline high risk factors (e.g., DM)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slightly higher risk after a normal stress MPI study (consistent with </a:t>
            </a:r>
            <a:r>
              <a:rPr lang="en-IN" sz="2000" dirty="0" err="1" smtClean="0"/>
              <a:t>Bayes</a:t>
            </a:r>
            <a:r>
              <a:rPr lang="en-IN" sz="2000" dirty="0" smtClean="0"/>
              <a:t>’ theorem)</a:t>
            </a:r>
          </a:p>
          <a:p>
            <a:endParaRPr lang="en-IN" sz="2000" dirty="0" smtClean="0"/>
          </a:p>
          <a:p>
            <a:r>
              <a:rPr lang="en-IN" sz="2000" dirty="0" smtClean="0"/>
              <a:t>Angiographic CAD with a stable symptom complex</a:t>
            </a:r>
          </a:p>
          <a:p>
            <a:pPr lvl="1"/>
            <a:r>
              <a:rPr lang="en-IN" sz="2000" dirty="0" smtClean="0"/>
              <a:t>Low-risk outcome </a:t>
            </a:r>
            <a:r>
              <a:rPr lang="en-IN" sz="2000" dirty="0" smtClean="0">
                <a:solidFill>
                  <a:schemeClr val="tx2"/>
                </a:solidFill>
              </a:rPr>
              <a:t>(~0.9% / yr) </a:t>
            </a:r>
            <a:r>
              <a:rPr lang="en-IN" sz="2000" dirty="0" smtClean="0"/>
              <a:t>with a normal stress MPI </a:t>
            </a:r>
          </a:p>
          <a:p>
            <a:pPr lvl="1"/>
            <a:r>
              <a:rPr lang="en-IN" sz="2000" dirty="0" smtClean="0"/>
              <a:t>The mechanism: ?</a:t>
            </a:r>
            <a:r>
              <a:rPr lang="en-IN" sz="2000" dirty="0" smtClean="0">
                <a:solidFill>
                  <a:schemeClr val="tx2"/>
                </a:solidFill>
              </a:rPr>
              <a:t> Preserved endothelial function </a:t>
            </a:r>
            <a:r>
              <a:rPr lang="en-IN" sz="2000" dirty="0" smtClean="0"/>
              <a:t>despite CAD  allowing appropriate flow-mediated </a:t>
            </a:r>
            <a:r>
              <a:rPr lang="en-IN" sz="2000" dirty="0" err="1" smtClean="0"/>
              <a:t>vasodilation</a:t>
            </a:r>
            <a:r>
              <a:rPr lang="en-IN" sz="2000" dirty="0" smtClean="0"/>
              <a:t> during stress </a:t>
            </a:r>
          </a:p>
          <a:p>
            <a:endParaRPr lang="en-IN" sz="2000" dirty="0" smtClean="0"/>
          </a:p>
          <a:p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en-IN" sz="2400" dirty="0" smtClean="0"/>
              <a:t>Influence of Perfusion Tracer on Detection of CAD</a:t>
            </a:r>
            <a:br>
              <a:rPr lang="en-IN" sz="2400" dirty="0" smtClean="0"/>
            </a:b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The choice of radiotracer </a:t>
            </a:r>
            <a:r>
              <a:rPr lang="en-IN" sz="2000" dirty="0" smtClean="0">
                <a:sym typeface="Wingdings" pitchFamily="2" charset="2"/>
              </a:rPr>
              <a:t> </a:t>
            </a:r>
            <a:r>
              <a:rPr lang="en-IN" sz="2000" dirty="0" smtClean="0"/>
              <a:t>does not notably affect the discrimination between the presence and absence of CAD</a:t>
            </a:r>
          </a:p>
          <a:p>
            <a:endParaRPr lang="en-IN" sz="2000" dirty="0" smtClean="0"/>
          </a:p>
          <a:p>
            <a:r>
              <a:rPr lang="en-IN" sz="2000" dirty="0" smtClean="0"/>
              <a:t>Studies comparing the widely used agents </a:t>
            </a:r>
            <a:r>
              <a:rPr lang="en-IN" sz="2000" dirty="0" smtClean="0">
                <a:sym typeface="Wingdings" pitchFamily="2" charset="2"/>
              </a:rPr>
              <a:t></a:t>
            </a:r>
            <a:r>
              <a:rPr lang="en-IN" sz="2000" dirty="0" smtClean="0">
                <a:solidFill>
                  <a:schemeClr val="tx2"/>
                </a:solidFill>
                <a:sym typeface="Wingdings" pitchFamily="2" charset="2"/>
              </a:rPr>
              <a:t>No</a:t>
            </a:r>
            <a:r>
              <a:rPr lang="en-IN" sz="2000" dirty="0" smtClean="0">
                <a:solidFill>
                  <a:schemeClr val="tx2"/>
                </a:solidFill>
              </a:rPr>
              <a:t> significant improvement in sensitivity or specificity</a:t>
            </a:r>
            <a:endParaRPr lang="en-IN" sz="2000" dirty="0" smtClean="0"/>
          </a:p>
          <a:p>
            <a:endParaRPr lang="en-IN" sz="2000" dirty="0" smtClean="0"/>
          </a:p>
          <a:p>
            <a:r>
              <a:rPr lang="en-IN" sz="2000" dirty="0" smtClean="0"/>
              <a:t>Exception: Demonstration of improved specificity in women with 99mTc-sestamibi</a:t>
            </a:r>
          </a:p>
          <a:p>
            <a:endParaRPr lang="en-IN" sz="2000" dirty="0" smtClean="0"/>
          </a:p>
          <a:p>
            <a:r>
              <a:rPr lang="en-IN" sz="2000" dirty="0" smtClean="0"/>
              <a:t>99mTc-based agents (greater photon energy)</a:t>
            </a:r>
          </a:p>
          <a:p>
            <a:pPr lvl="1"/>
            <a:r>
              <a:rPr lang="en-IN" sz="2000" dirty="0" smtClean="0"/>
              <a:t>Improved performance in obese patients and those with large breasts</a:t>
            </a:r>
          </a:p>
          <a:p>
            <a:pPr lvl="1"/>
            <a:r>
              <a:rPr lang="en-IN" sz="2000" dirty="0" smtClean="0">
                <a:solidFill>
                  <a:schemeClr val="tx2"/>
                </a:solidFill>
              </a:rPr>
              <a:t>Higher quality gated images</a:t>
            </a:r>
            <a:endParaRPr lang="en-IN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9574</TotalTime>
  <Words>5250</Words>
  <Application>Microsoft Office PowerPoint</Application>
  <PresentationFormat>On-screen Show (4:3)</PresentationFormat>
  <Paragraphs>843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Nuclear imaging – Basics &amp; Role in CAD</vt:lpstr>
      <vt:lpstr>History </vt:lpstr>
      <vt:lpstr>Radioactive decay   Principles </vt:lpstr>
      <vt:lpstr>SPECT - BASICS</vt:lpstr>
      <vt:lpstr>Gamma camera</vt:lpstr>
      <vt:lpstr>Slide 6</vt:lpstr>
      <vt:lpstr>Technical Aspects of Image Acquisition</vt:lpstr>
      <vt:lpstr>Standard SPECT imaging display</vt:lpstr>
      <vt:lpstr>Basic properties of myocardial perfusion agents</vt:lpstr>
      <vt:lpstr>Basic properties of myocardial perfusion agents</vt:lpstr>
      <vt:lpstr>The relation between myocardial blood flow and perfusion tracer uptake</vt:lpstr>
      <vt:lpstr>SPECT Perfusion Tracers - Thallium-201   </vt:lpstr>
      <vt:lpstr> </vt:lpstr>
      <vt:lpstr>   </vt:lpstr>
      <vt:lpstr>Thallium-201 redistribution</vt:lpstr>
      <vt:lpstr>Thallium-201 redistribution  </vt:lpstr>
      <vt:lpstr>Assessment of Myocardial Blood Flow at rest </vt:lpstr>
      <vt:lpstr>Slide 18</vt:lpstr>
      <vt:lpstr>Effect of  Coronary Stenosis on Coronary Blood Flow Reserve </vt:lpstr>
      <vt:lpstr>Effect of  Coronary Stenosis on Coronary Blood Flow Reserve </vt:lpstr>
      <vt:lpstr>Detection of Stress-Induced Ischemia Versus Infarction with Myocardial Perfusion Imaging </vt:lpstr>
      <vt:lpstr>Thallium 201 protocols</vt:lpstr>
      <vt:lpstr>Stress-redistribution imaging</vt:lpstr>
      <vt:lpstr>Stress-redistribution imaging</vt:lpstr>
      <vt:lpstr>Thallium-201 reinjection protocol  </vt:lpstr>
      <vt:lpstr>Thallium-201 reinjection protocol  </vt:lpstr>
      <vt:lpstr>Rest-redistribution imaging  </vt:lpstr>
      <vt:lpstr>Technetium-99 labelled agents</vt:lpstr>
      <vt:lpstr>Sestamibi  </vt:lpstr>
      <vt:lpstr>Sestamibi  </vt:lpstr>
      <vt:lpstr>Tetrofosmin</vt:lpstr>
      <vt:lpstr>99mTc protocols</vt:lpstr>
      <vt:lpstr>Slide 33</vt:lpstr>
      <vt:lpstr>Summary </vt:lpstr>
      <vt:lpstr>General Principles of Interpretation and Reporting </vt:lpstr>
      <vt:lpstr>SPECT Image Interpretation and Reporting Visual evaluation</vt:lpstr>
      <vt:lpstr>Single vascular territory reversible defects</vt:lpstr>
      <vt:lpstr>Reversible defects in more than one vascular territory</vt:lpstr>
      <vt:lpstr>Perfusion abnormalities in all three major vascular territories</vt:lpstr>
      <vt:lpstr>Advantages and Disadvantages of Visual Analysis </vt:lpstr>
      <vt:lpstr>Semiquantitative visual analysis </vt:lpstr>
      <vt:lpstr>Semiquantitative visual analysis </vt:lpstr>
      <vt:lpstr>Semiquantitative visual analysis </vt:lpstr>
      <vt:lpstr>Standard segmental myocardial display for semiquantitative visual analysis in a 17-segment model</vt:lpstr>
      <vt:lpstr>Quantitative analysis of SPECT imaging</vt:lpstr>
      <vt:lpstr>Quantitative analysis of SPECT imaging</vt:lpstr>
      <vt:lpstr>Quantitative analysis of SPECT imaging</vt:lpstr>
      <vt:lpstr> Bull's-eye polar plot</vt:lpstr>
      <vt:lpstr>Slide 49</vt:lpstr>
      <vt:lpstr>Automated quantitative analysis software</vt:lpstr>
      <vt:lpstr>Advantages and Disadvantages of Quantitative Analysis </vt:lpstr>
      <vt:lpstr>Beyond Myocardial Perfusion  (Signs in SPECT Imaging Analysis) </vt:lpstr>
      <vt:lpstr>Slide 53</vt:lpstr>
      <vt:lpstr>Transient Ischemic Dilation of the Left Ventricle </vt:lpstr>
      <vt:lpstr>Transient Ischemic Dilation of the Left Ventricle </vt:lpstr>
      <vt:lpstr>Common Normal Variations in SPECT Imaging </vt:lpstr>
      <vt:lpstr>Common Normal Variations in SPECT Imaging </vt:lpstr>
      <vt:lpstr>Technical Artifacts Affecting Image Interpretation </vt:lpstr>
      <vt:lpstr>Technical Artifacts Affecting Image Interpretation </vt:lpstr>
      <vt:lpstr>Technical Artifacts Affecting Image Interpretation </vt:lpstr>
      <vt:lpstr>Technical Artifacts Affecting Image Interpretation </vt:lpstr>
      <vt:lpstr>Technical Artifacts Affecting Image Interpretation </vt:lpstr>
      <vt:lpstr>ECG-gated   SPECT </vt:lpstr>
      <vt:lpstr>Basis for the technique of ECG gating</vt:lpstr>
      <vt:lpstr>ECG-gated SPECT image interpretation</vt:lpstr>
      <vt:lpstr>ECG-gated SPECT – Visual assessment</vt:lpstr>
      <vt:lpstr>ECG-gated SPECT -  Quantitative Analysis</vt:lpstr>
      <vt:lpstr>ECG-gated SPECT -  Quantitative Analysis</vt:lpstr>
      <vt:lpstr>Radionuclide Ventriculography  (radionuclide angiography or blood pool imaging) </vt:lpstr>
      <vt:lpstr> Equilibrium Radionuclide  Ventriculography </vt:lpstr>
      <vt:lpstr>RVG - Image Display and Analysis Qualitative analysis</vt:lpstr>
      <vt:lpstr>Slide 72</vt:lpstr>
      <vt:lpstr>RVG - Image Display and Analysis Qualitative analysis</vt:lpstr>
      <vt:lpstr>RVG - Image Display and Analysis Quantitative analysis</vt:lpstr>
      <vt:lpstr>RVG - Image Display and Analysis Quantitative analysis</vt:lpstr>
      <vt:lpstr>First-Pass Radionuclide Angiography or Ventriculography </vt:lpstr>
      <vt:lpstr>First-Pass RVG </vt:lpstr>
      <vt:lpstr>First-pass radionuclide ventriculography</vt:lpstr>
      <vt:lpstr>First-pass radionuclide ventriculography</vt:lpstr>
      <vt:lpstr>Comparison of Equilibrium and First-Pass Techniques </vt:lpstr>
      <vt:lpstr>Positron emission tomography</vt:lpstr>
      <vt:lpstr>PET - Image Acquisition </vt:lpstr>
      <vt:lpstr>PET Tracers</vt:lpstr>
      <vt:lpstr>PET – Tracers </vt:lpstr>
      <vt:lpstr>PET - Image Analysis </vt:lpstr>
      <vt:lpstr>PET - Image Analysis </vt:lpstr>
      <vt:lpstr>Clinical Application of PET Perfusion Imaging </vt:lpstr>
      <vt:lpstr>Slide 88</vt:lpstr>
      <vt:lpstr>Advantages of PET over SPECT </vt:lpstr>
      <vt:lpstr>Slide 90</vt:lpstr>
      <vt:lpstr>Comparison with non-nuclear techniques</vt:lpstr>
      <vt:lpstr>Predictive accuracy of imaging tests for myocardial viability</vt:lpstr>
      <vt:lpstr>Assessment of myocardial viability by nuclear imaging in CAD</vt:lpstr>
      <vt:lpstr>Assessment of myocardial viability by nuclear imaging in CAD </vt:lpstr>
      <vt:lpstr>Risk Stratification in Stable Chest Pain Syndromes</vt:lpstr>
      <vt:lpstr>The Incremental Value of Perfusion Imaging </vt:lpstr>
      <vt:lpstr>Identification of Treatment Benefit After Risk Stratification </vt:lpstr>
      <vt:lpstr>Prognostic Value of Normal MPI </vt:lpstr>
      <vt:lpstr>Influence of Perfusion Tracer on Detection of CAD </vt:lpstr>
      <vt:lpstr>Pharmacologic Stress Testing for Detection of CAD </vt:lpstr>
      <vt:lpstr>Effect of Submaximal Exercise Performance on CAD Detection </vt:lpstr>
      <vt:lpstr>Detecting and Defining the Extent of CAD </vt:lpstr>
      <vt:lpstr>Detection of CAD in Women</vt:lpstr>
      <vt:lpstr> Imaging in Patients with Established CAD </vt:lpstr>
      <vt:lpstr>Imaging After CABG </vt:lpstr>
      <vt:lpstr>Slide 106</vt:lpstr>
      <vt:lpstr>Suspected ACS in the Emergency Department</vt:lpstr>
      <vt:lpstr>Suspected ACS in the Emergency Department</vt:lpstr>
      <vt:lpstr>Slide 109</vt:lpstr>
      <vt:lpstr>NSTEMI and UA</vt:lpstr>
      <vt:lpstr>Assessment of Inducible Ischemia after MI </vt:lpstr>
      <vt:lpstr>Slide 112</vt:lpstr>
      <vt:lpstr>Clinical implications of viability assessment   </vt:lpstr>
      <vt:lpstr>Slide 114</vt:lpstr>
      <vt:lpstr>Slide 115</vt:lpstr>
      <vt:lpstr>Slide 116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sherif</dc:creator>
  <cp:lastModifiedBy>sherif</cp:lastModifiedBy>
  <cp:revision>286</cp:revision>
  <dcterms:created xsi:type="dcterms:W3CDTF">2016-01-19T13:35:14Z</dcterms:created>
  <dcterms:modified xsi:type="dcterms:W3CDTF">2016-02-16T02:41:13Z</dcterms:modified>
</cp:coreProperties>
</file>